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2"/>
  </p:notesMasterIdLst>
  <p:sldIdLst>
    <p:sldId id="257" r:id="rId2"/>
    <p:sldId id="1963" r:id="rId3"/>
    <p:sldId id="262" r:id="rId4"/>
    <p:sldId id="1884" r:id="rId5"/>
    <p:sldId id="1877" r:id="rId6"/>
    <p:sldId id="1936" r:id="rId7"/>
    <p:sldId id="1885" r:id="rId8"/>
    <p:sldId id="1889" r:id="rId9"/>
    <p:sldId id="1886" r:id="rId10"/>
    <p:sldId id="1890" r:id="rId11"/>
    <p:sldId id="1887" r:id="rId12"/>
    <p:sldId id="1891" r:id="rId13"/>
    <p:sldId id="1894" r:id="rId14"/>
    <p:sldId id="1925" r:id="rId15"/>
    <p:sldId id="1893" r:id="rId16"/>
    <p:sldId id="1888" r:id="rId17"/>
    <p:sldId id="1895" r:id="rId18"/>
    <p:sldId id="1926" r:id="rId19"/>
    <p:sldId id="1927" r:id="rId20"/>
    <p:sldId id="1898" r:id="rId21"/>
    <p:sldId id="1928" r:id="rId22"/>
    <p:sldId id="1899" r:id="rId23"/>
    <p:sldId id="1900" r:id="rId24"/>
    <p:sldId id="1901" r:id="rId25"/>
    <p:sldId id="1902" r:id="rId26"/>
    <p:sldId id="1932" r:id="rId27"/>
    <p:sldId id="1929" r:id="rId28"/>
    <p:sldId id="1933" r:id="rId29"/>
    <p:sldId id="1934" r:id="rId30"/>
    <p:sldId id="1913" r:id="rId31"/>
    <p:sldId id="1941" r:id="rId32"/>
    <p:sldId id="1955" r:id="rId33"/>
    <p:sldId id="1956" r:id="rId34"/>
    <p:sldId id="1946" r:id="rId35"/>
    <p:sldId id="1957" r:id="rId36"/>
    <p:sldId id="1904" r:id="rId37"/>
    <p:sldId id="1905" r:id="rId38"/>
    <p:sldId id="1937" r:id="rId39"/>
    <p:sldId id="1935" r:id="rId40"/>
    <p:sldId id="1938" r:id="rId41"/>
    <p:sldId id="1959" r:id="rId42"/>
    <p:sldId id="1958" r:id="rId43"/>
    <p:sldId id="1906" r:id="rId44"/>
    <p:sldId id="1907" r:id="rId45"/>
    <p:sldId id="1908" r:id="rId46"/>
    <p:sldId id="1909" r:id="rId47"/>
    <p:sldId id="1910" r:id="rId48"/>
    <p:sldId id="1939" r:id="rId49"/>
    <p:sldId id="1911" r:id="rId50"/>
    <p:sldId id="1960" r:id="rId51"/>
    <p:sldId id="1912" r:id="rId52"/>
    <p:sldId id="1940" r:id="rId53"/>
    <p:sldId id="1943" r:id="rId54"/>
    <p:sldId id="1950" r:id="rId55"/>
    <p:sldId id="1949" r:id="rId56"/>
    <p:sldId id="1947" r:id="rId57"/>
    <p:sldId id="1948" r:id="rId58"/>
    <p:sldId id="1961" r:id="rId59"/>
    <p:sldId id="1942" r:id="rId60"/>
    <p:sldId id="1915" r:id="rId61"/>
    <p:sldId id="1944" r:id="rId62"/>
    <p:sldId id="1945" r:id="rId63"/>
    <p:sldId id="1919" r:id="rId64"/>
    <p:sldId id="1962" r:id="rId65"/>
    <p:sldId id="1920" r:id="rId66"/>
    <p:sldId id="1922" r:id="rId67"/>
    <p:sldId id="1923" r:id="rId68"/>
    <p:sldId id="1924" r:id="rId69"/>
    <p:sldId id="1914" r:id="rId70"/>
    <p:sldId id="28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5" autoAdjust="0"/>
    <p:restoredTop sz="95788" autoAdjust="0"/>
  </p:normalViewPr>
  <p:slideViewPr>
    <p:cSldViewPr snapToGrid="0">
      <p:cViewPr varScale="1">
        <p:scale>
          <a:sx n="118" d="100"/>
          <a:sy n="118"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87978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13</a:t>
            </a:fld>
            <a:endParaRPr lang="en-GB"/>
          </a:p>
        </p:txBody>
      </p:sp>
    </p:spTree>
    <p:extLst>
      <p:ext uri="{BB962C8B-B14F-4D97-AF65-F5344CB8AC3E}">
        <p14:creationId xmlns:p14="http://schemas.microsoft.com/office/powerpoint/2010/main" val="3199206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239430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297970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315983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919662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Figure 8-7A, and dance website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319240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249760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6589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99028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1067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1368397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mean determines the location of the peak of the curve. Increasing the mean moves the curve right, while decreasing it moves the curve left.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49143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standard deviation determines the scale of the curve.</a:t>
            </a:r>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2389601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1630817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297707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30918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509616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252252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1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94412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62475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32</a:t>
            </a:fld>
            <a:endParaRPr lang="en-GB"/>
          </a:p>
        </p:txBody>
      </p:sp>
    </p:spTree>
    <p:extLst>
      <p:ext uri="{BB962C8B-B14F-4D97-AF65-F5344CB8AC3E}">
        <p14:creationId xmlns:p14="http://schemas.microsoft.com/office/powerpoint/2010/main" val="3124416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225690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123004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349364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36</a:t>
            </a:fld>
            <a:endParaRPr lang="en-GB"/>
          </a:p>
        </p:txBody>
      </p:sp>
    </p:spTree>
    <p:extLst>
      <p:ext uri="{BB962C8B-B14F-4D97-AF65-F5344CB8AC3E}">
        <p14:creationId xmlns:p14="http://schemas.microsoft.com/office/powerpoint/2010/main" val="413984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1671146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38</a:t>
            </a:fld>
            <a:endParaRPr lang="en-GB"/>
          </a:p>
        </p:txBody>
      </p:sp>
    </p:spTree>
    <p:extLst>
      <p:ext uri="{BB962C8B-B14F-4D97-AF65-F5344CB8AC3E}">
        <p14:creationId xmlns:p14="http://schemas.microsoft.com/office/powerpoint/2010/main" val="289686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45555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3509876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187710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1410858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81904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122861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1219585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1130000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4116610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3537485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1811620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2020401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2388942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414965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2868192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31025288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4153130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728620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3634725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56</a:t>
            </a:fld>
            <a:endParaRPr lang="en-GB"/>
          </a:p>
        </p:txBody>
      </p:sp>
    </p:spTree>
    <p:extLst>
      <p:ext uri="{BB962C8B-B14F-4D97-AF65-F5344CB8AC3E}">
        <p14:creationId xmlns:p14="http://schemas.microsoft.com/office/powerpoint/2010/main" val="804680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57</a:t>
            </a:fld>
            <a:endParaRPr lang="en-GB"/>
          </a:p>
        </p:txBody>
      </p:sp>
    </p:spTree>
    <p:extLst>
      <p:ext uri="{BB962C8B-B14F-4D97-AF65-F5344CB8AC3E}">
        <p14:creationId xmlns:p14="http://schemas.microsoft.com/office/powerpoint/2010/main" val="29345401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58</a:t>
            </a:fld>
            <a:endParaRPr lang="en-GB"/>
          </a:p>
        </p:txBody>
      </p:sp>
    </p:spTree>
    <p:extLst>
      <p:ext uri="{BB962C8B-B14F-4D97-AF65-F5344CB8AC3E}">
        <p14:creationId xmlns:p14="http://schemas.microsoft.com/office/powerpoint/2010/main" val="3496494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59</a:t>
            </a:fld>
            <a:endParaRPr lang="en-GB"/>
          </a:p>
        </p:txBody>
      </p:sp>
    </p:spTree>
    <p:extLst>
      <p:ext uri="{BB962C8B-B14F-4D97-AF65-F5344CB8AC3E}">
        <p14:creationId xmlns:p14="http://schemas.microsoft.com/office/powerpoint/2010/main" val="52830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60</a:t>
            </a:fld>
            <a:endParaRPr lang="en-GB"/>
          </a:p>
        </p:txBody>
      </p:sp>
    </p:spTree>
    <p:extLst>
      <p:ext uri="{BB962C8B-B14F-4D97-AF65-F5344CB8AC3E}">
        <p14:creationId xmlns:p14="http://schemas.microsoft.com/office/powerpoint/2010/main" val="165422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61</a:t>
            </a:fld>
            <a:endParaRPr lang="en-GB"/>
          </a:p>
        </p:txBody>
      </p:sp>
    </p:spTree>
    <p:extLst>
      <p:ext uri="{BB962C8B-B14F-4D97-AF65-F5344CB8AC3E}">
        <p14:creationId xmlns:p14="http://schemas.microsoft.com/office/powerpoint/2010/main" val="3528640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65775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877335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EXAMPLE: Sampling distribution of means approaches normality as n increases</a:t>
            </a:r>
            <a:endParaRPr lang="en-GB" dirty="0"/>
          </a:p>
          <a:p>
            <a:r>
              <a:rPr lang="en-GB" dirty="0"/>
              <a:t>If we increase the number of observations in each sample (e.g., from 10 to 100), the sampling distribution of means will approach a normal distribution.</a:t>
            </a:r>
          </a:p>
        </p:txBody>
      </p:sp>
      <p:sp>
        <p:nvSpPr>
          <p:cNvPr id="4" name="Slide Number Placeholder 3"/>
          <p:cNvSpPr>
            <a:spLocks noGrp="1"/>
          </p:cNvSpPr>
          <p:nvPr>
            <p:ph type="sldNum" sz="quarter" idx="5"/>
          </p:nvPr>
        </p:nvSpPr>
        <p:spPr/>
        <p:txBody>
          <a:bodyPr/>
          <a:lstStyle/>
          <a:p>
            <a:fld id="{5F22F0C5-9915-4C9D-B9C1-C3246B8D4C90}" type="slidenum">
              <a:rPr lang="en-GB" smtClean="0"/>
              <a:t>63</a:t>
            </a:fld>
            <a:endParaRPr lang="en-GB"/>
          </a:p>
        </p:txBody>
      </p:sp>
    </p:spTree>
    <p:extLst>
      <p:ext uri="{BB962C8B-B14F-4D97-AF65-F5344CB8AC3E}">
        <p14:creationId xmlns:p14="http://schemas.microsoft.com/office/powerpoint/2010/main" val="351053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64</a:t>
            </a:fld>
            <a:endParaRPr lang="en-GB"/>
          </a:p>
        </p:txBody>
      </p:sp>
    </p:spTree>
    <p:extLst>
      <p:ext uri="{BB962C8B-B14F-4D97-AF65-F5344CB8AC3E}">
        <p14:creationId xmlns:p14="http://schemas.microsoft.com/office/powerpoint/2010/main" val="14768121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sampling distributions in our figures approximate the normal distribution, we have met the conditions to use the normal curve (the standard normal distribution), a device to evaluate the accuracy of the statistics we draw from each sample.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65</a:t>
            </a:fld>
            <a:endParaRPr lang="en-GB"/>
          </a:p>
        </p:txBody>
      </p:sp>
    </p:spTree>
    <p:extLst>
      <p:ext uri="{BB962C8B-B14F-4D97-AF65-F5344CB8AC3E}">
        <p14:creationId xmlns:p14="http://schemas.microsoft.com/office/powerpoint/2010/main" val="189632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66</a:t>
            </a:fld>
            <a:endParaRPr lang="en-GB"/>
          </a:p>
        </p:txBody>
      </p:sp>
    </p:spTree>
    <p:extLst>
      <p:ext uri="{BB962C8B-B14F-4D97-AF65-F5344CB8AC3E}">
        <p14:creationId xmlns:p14="http://schemas.microsoft.com/office/powerpoint/2010/main" val="14794203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67</a:t>
            </a:fld>
            <a:endParaRPr lang="en-GB"/>
          </a:p>
        </p:txBody>
      </p:sp>
    </p:spTree>
    <p:extLst>
      <p:ext uri="{BB962C8B-B14F-4D97-AF65-F5344CB8AC3E}">
        <p14:creationId xmlns:p14="http://schemas.microsoft.com/office/powerpoint/2010/main" val="4184059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68</a:t>
            </a:fld>
            <a:endParaRPr lang="en-GB"/>
          </a:p>
        </p:txBody>
      </p:sp>
    </p:spTree>
    <p:extLst>
      <p:ext uri="{BB962C8B-B14F-4D97-AF65-F5344CB8AC3E}">
        <p14:creationId xmlns:p14="http://schemas.microsoft.com/office/powerpoint/2010/main" val="2606587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69</a:t>
            </a:fld>
            <a:endParaRPr lang="en-GB"/>
          </a:p>
        </p:txBody>
      </p:sp>
    </p:spTree>
    <p:extLst>
      <p:ext uri="{BB962C8B-B14F-4D97-AF65-F5344CB8AC3E}">
        <p14:creationId xmlns:p14="http://schemas.microsoft.com/office/powerpoint/2010/main" val="27921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0012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251158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209901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dirty="0"/>
              <a:t>Click to edit Master title style</a:t>
            </a:r>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chemeClr val="tx1"/>
                </a:solidFill>
              </a:defRPr>
            </a:lvl1pPr>
            <a:lvl2pPr>
              <a:defRPr sz="2200">
                <a:solidFill>
                  <a:schemeClr val="tx1"/>
                </a:solidFill>
              </a:defRPr>
            </a:lvl2pPr>
            <a:lvl3pPr>
              <a:defRPr sz="2000">
                <a:solidFill>
                  <a:schemeClr val="tx1"/>
                </a:solidFill>
              </a:defRPr>
            </a:lvl3pPr>
            <a:lvl4pPr>
              <a:defRPr sz="1800">
                <a:solidFill>
                  <a:schemeClr val="tx1"/>
                </a:solidFill>
              </a:defRPr>
            </a:lvl4pPr>
            <a:lvl5pP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638" y="602002"/>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95784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12019362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https://i0.wp.com/www.drdawnwright.com/wp-content/uploads/2019/09/ER1.png?ssl=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hyperlink" Target="https://doi.org/10.1177/095679761350496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esci.thenewstatistics.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When referring to </a:t>
                </a:r>
                <a:r>
                  <a:rPr lang="en-GB" dirty="0">
                    <a:solidFill>
                      <a:srgbClr val="C00000"/>
                    </a:solidFill>
                  </a:rPr>
                  <a:t>samples</a:t>
                </a:r>
                <a:r>
                  <a:rPr lang="en-GB" dirty="0"/>
                  <a:t>:</a:t>
                </a:r>
              </a:p>
              <a:p>
                <a:pPr lvl="0"/>
                <a:r>
                  <a:rPr lang="en-GB" dirty="0"/>
                  <a:t>Descriptive measures of a sample are called (sample) </a:t>
                </a:r>
                <a:r>
                  <a:rPr lang="en-GB" i="1" dirty="0"/>
                  <a:t>statistics</a:t>
                </a:r>
                <a:r>
                  <a:rPr lang="en-GB" dirty="0"/>
                  <a:t>.</a:t>
                </a:r>
              </a:p>
              <a:p>
                <a:pPr lvl="0"/>
                <a:r>
                  <a:rPr lang="en-GB" dirty="0"/>
                  <a:t>When referring to sample statistics, we use Roman letters.</a:t>
                </a:r>
              </a:p>
              <a:p>
                <a:pPr lvl="0"/>
                <a:r>
                  <a:rPr lang="en-GB" dirty="0"/>
                  <a:t>Example Roman letters: </a:t>
                </a:r>
              </a:p>
              <a:p>
                <a:pPr lvl="1"/>
                <a:r>
                  <a:rPr lang="en-GB" dirty="0"/>
                  <a:t>sample mean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oMath>
                </a14:m>
                <a:r>
                  <a:rPr lang="en-GB" dirty="0"/>
                  <a:t>, </a:t>
                </a:r>
              </a:p>
              <a:p>
                <a:pPr lvl="1"/>
                <a:r>
                  <a:rPr lang="en-GB" dirty="0"/>
                  <a:t>sample standard deviation </a:t>
                </a:r>
                <a14:m>
                  <m:oMath xmlns:m="http://schemas.openxmlformats.org/officeDocument/2006/math">
                    <m:r>
                      <a:rPr lang="en-GB" i="1">
                        <a:latin typeface="Cambria Math" panose="02040503050406030204" pitchFamily="18" charset="0"/>
                      </a:rPr>
                      <m:t>𝑠</m:t>
                    </m:r>
                  </m:oMath>
                </a14:m>
                <a:endParaRPr lang="en-GB"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187706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Descriptive statistics and inferential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Descriptive statistics:</a:t>
            </a:r>
          </a:p>
          <a:p>
            <a:pPr lvl="0"/>
            <a:r>
              <a:rPr lang="en-GB" dirty="0"/>
              <a:t>Procedures for classifying or summarizing numerical data.</a:t>
            </a:r>
          </a:p>
          <a:p>
            <a:endParaRPr lang="en-GB" dirty="0"/>
          </a:p>
          <a:p>
            <a:pPr marL="0" indent="0">
              <a:buNone/>
            </a:pPr>
            <a:r>
              <a:rPr lang="en-GB" dirty="0"/>
              <a:t>Inferential statistics:</a:t>
            </a:r>
          </a:p>
          <a:p>
            <a:pPr lvl="0"/>
            <a:r>
              <a:rPr lang="en-GB" dirty="0"/>
              <a:t>Procedures for using our sample data to estimate parameters and to test hypotheses about parameters.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178868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Random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Subsets of the population in which every member of the population had an equal chance of being selected.</a:t>
            </a:r>
          </a:p>
          <a:p>
            <a:pPr marL="0" indent="0">
              <a:buNone/>
            </a:pPr>
            <a:endParaRPr lang="en-GB" dirty="0"/>
          </a:p>
          <a:p>
            <a:pPr lvl="0"/>
            <a:r>
              <a:rPr lang="en-GB" dirty="0"/>
              <a:t>When we sample randomly, each member of the population must have an equal probability of being drawn.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404017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bias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Occurs when the sample is not drawn randomly from the entire population.</a:t>
            </a:r>
          </a:p>
          <a:p>
            <a:pPr lvl="0"/>
            <a:endParaRPr lang="en-GB" dirty="0"/>
          </a:p>
          <a:p>
            <a:pPr lvl="0"/>
            <a:r>
              <a:rPr lang="en-GB" dirty="0"/>
              <a:t>That is, every member of the population did not have an equal chance of being drawn.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214362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731648" y="751113"/>
            <a:ext cx="7120641" cy="1022473"/>
          </a:xfrm>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Drawing randomly eliminates the possibility of sample bias.</a:t>
            </a:r>
          </a:p>
          <a:p>
            <a:pPr marL="0" indent="0">
              <a:buNone/>
            </a:pPr>
            <a:endParaRPr lang="en-GB" dirty="0"/>
          </a:p>
          <a:p>
            <a:pPr marL="0" indent="0">
              <a:buNone/>
            </a:pPr>
            <a:r>
              <a:rPr lang="en-GB" dirty="0"/>
              <a:t>This is because all confounding factors that could bias the results are equally likely to be present in our random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140018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224054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 probability distribution is the mathematical function that gives the probabilities of occurrence of different possible outcomes for an experiment.</a:t>
            </a:r>
          </a:p>
          <a:p>
            <a:pPr marL="0" indent="0">
              <a:buNone/>
            </a:pPr>
            <a:endParaRPr lang="en-GB" dirty="0"/>
          </a:p>
          <a:p>
            <a:r>
              <a:rPr lang="en-GB" dirty="0"/>
              <a:t>It is a mathematical description of a random phenomenon in terms of its sample space and the probabilities of events (subsets of the sample space).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1032691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Uniform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1127" cy="3872733"/>
          </a:xfrm>
        </p:spPr>
        <p:txBody>
          <a:bodyPr>
            <a:noAutofit/>
          </a:bodyPr>
          <a:lstStyle/>
          <a:p>
            <a:pPr lvl="0"/>
            <a:r>
              <a:rPr lang="en-GB" dirty="0"/>
              <a:t>A type of distribution in which all outcomes are equally likely.</a:t>
            </a:r>
          </a:p>
          <a:p>
            <a:pPr lvl="0"/>
            <a:r>
              <a:rPr lang="en-GB" dirty="0"/>
              <a:t>The shape resembles a square block: the frequency of cases does not change over the range of possible values.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pic>
        <p:nvPicPr>
          <p:cNvPr id="5" name="Picture 4">
            <a:extLst>
              <a:ext uri="{FF2B5EF4-FFF2-40B4-BE49-F238E27FC236}">
                <a16:creationId xmlns:a16="http://schemas.microsoft.com/office/drawing/2014/main" id="{55DEE78B-6105-8847-9012-C9C540B79770}"/>
              </a:ext>
            </a:extLst>
          </p:cNvPr>
          <p:cNvPicPr>
            <a:picLocks noChangeAspect="1"/>
          </p:cNvPicPr>
          <p:nvPr/>
        </p:nvPicPr>
        <p:blipFill rotWithShape="1">
          <a:blip r:embed="rId3"/>
          <a:srcRect r="49012"/>
          <a:stretch/>
        </p:blipFill>
        <p:spPr>
          <a:xfrm>
            <a:off x="12622410" y="1690689"/>
            <a:ext cx="3120471" cy="4660928"/>
          </a:xfrm>
          <a:prstGeom prst="rect">
            <a:avLst/>
          </a:prstGeom>
        </p:spPr>
      </p:pic>
      <p:pic>
        <p:nvPicPr>
          <p:cNvPr id="7" name="Picture 6">
            <a:extLst>
              <a:ext uri="{FF2B5EF4-FFF2-40B4-BE49-F238E27FC236}">
                <a16:creationId xmlns:a16="http://schemas.microsoft.com/office/drawing/2014/main" id="{88E94B49-0BDB-5A43-B87B-6760CB8FCEE2}"/>
              </a:ext>
            </a:extLst>
          </p:cNvPr>
          <p:cNvPicPr>
            <a:picLocks noChangeAspect="1"/>
          </p:cNvPicPr>
          <p:nvPr/>
        </p:nvPicPr>
        <p:blipFill rotWithShape="1">
          <a:blip r:embed="rId4">
            <a:clrChange>
              <a:clrFrom>
                <a:srgbClr val="FFFFFF"/>
              </a:clrFrom>
              <a:clrTo>
                <a:srgbClr val="FFFFFF">
                  <a:alpha val="0"/>
                </a:srgbClr>
              </a:clrTo>
            </a:clrChange>
          </a:blip>
          <a:srcRect l="48591" t="15916" b="23864"/>
          <a:stretch/>
        </p:blipFill>
        <p:spPr>
          <a:xfrm>
            <a:off x="4154920" y="4156064"/>
            <a:ext cx="4060981" cy="2623279"/>
          </a:xfrm>
          <a:prstGeom prst="rect">
            <a:avLst/>
          </a:prstGeom>
        </p:spPr>
      </p:pic>
    </p:spTree>
    <p:extLst>
      <p:ext uri="{BB962C8B-B14F-4D97-AF65-F5344CB8AC3E}">
        <p14:creationId xmlns:p14="http://schemas.microsoft.com/office/powerpoint/2010/main" val="2258235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Exponential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692858" cy="3872733"/>
          </a:xfrm>
        </p:spPr>
        <p:txBody>
          <a:bodyPr>
            <a:noAutofit/>
          </a:bodyPr>
          <a:lstStyle/>
          <a:p>
            <a:pPr lvl="0"/>
            <a:r>
              <a:rPr lang="en-GB" dirty="0"/>
              <a:t>A type of distribution that is very skewed either in a negative or positive direction.</a:t>
            </a:r>
          </a:p>
          <a:p>
            <a:pPr lvl="0"/>
            <a:endParaRPr lang="en-GB" dirty="0"/>
          </a:p>
          <a:p>
            <a:pPr lvl="0"/>
            <a:r>
              <a:rPr lang="en-GB" dirty="0"/>
              <a:t>A large majority of cases might be grouped together at the low end (positive skew) or the high end (negative skew), with very few cases on the opposing end.</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pic>
        <p:nvPicPr>
          <p:cNvPr id="7" name="Picture 6">
            <a:extLst>
              <a:ext uri="{FF2B5EF4-FFF2-40B4-BE49-F238E27FC236}">
                <a16:creationId xmlns:a16="http://schemas.microsoft.com/office/drawing/2014/main" id="{BA2A858F-0398-3941-AE38-9A24FB173417}"/>
              </a:ext>
            </a:extLst>
          </p:cNvPr>
          <p:cNvPicPr>
            <a:picLocks noChangeAspect="1"/>
          </p:cNvPicPr>
          <p:nvPr/>
        </p:nvPicPr>
        <p:blipFill rotWithShape="1">
          <a:blip r:embed="rId3"/>
          <a:srcRect r="50537"/>
          <a:stretch/>
        </p:blipFill>
        <p:spPr>
          <a:xfrm>
            <a:off x="7278907" y="1909138"/>
            <a:ext cx="3132000" cy="4137458"/>
          </a:xfrm>
          <a:prstGeom prst="rect">
            <a:avLst/>
          </a:prstGeom>
        </p:spPr>
      </p:pic>
    </p:spTree>
    <p:extLst>
      <p:ext uri="{BB962C8B-B14F-4D97-AF65-F5344CB8AC3E}">
        <p14:creationId xmlns:p14="http://schemas.microsoft.com/office/powerpoint/2010/main" val="62483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Bimodal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692858" cy="3872733"/>
          </a:xfrm>
        </p:spPr>
        <p:txBody>
          <a:bodyPr>
            <a:noAutofit/>
          </a:bodyPr>
          <a:lstStyle/>
          <a:p>
            <a:pPr lvl="0"/>
            <a:r>
              <a:rPr lang="en-GB" dirty="0"/>
              <a:t>A type of distribution with two modes rather than one.</a:t>
            </a:r>
          </a:p>
          <a:p>
            <a:pPr lvl="0"/>
            <a:endParaRPr lang="en-GB" dirty="0"/>
          </a:p>
          <a:p>
            <a:pPr lvl="0"/>
            <a:r>
              <a:rPr lang="en-GB" dirty="0"/>
              <a:t>The shape of a bimodal distribution is characterized by two humps.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pic>
        <p:nvPicPr>
          <p:cNvPr id="7" name="Picture 6">
            <a:extLst>
              <a:ext uri="{FF2B5EF4-FFF2-40B4-BE49-F238E27FC236}">
                <a16:creationId xmlns:a16="http://schemas.microsoft.com/office/drawing/2014/main" id="{7C8AE9F8-1AAE-EF44-A28D-855E9EA21BC4}"/>
              </a:ext>
            </a:extLst>
          </p:cNvPr>
          <p:cNvPicPr>
            <a:picLocks noChangeAspect="1"/>
          </p:cNvPicPr>
          <p:nvPr/>
        </p:nvPicPr>
        <p:blipFill rotWithShape="1">
          <a:blip r:embed="rId3"/>
          <a:srcRect r="50658"/>
          <a:stretch/>
        </p:blipFill>
        <p:spPr>
          <a:xfrm>
            <a:off x="7084507" y="1840055"/>
            <a:ext cx="3132000" cy="3820550"/>
          </a:xfrm>
          <a:prstGeom prst="rect">
            <a:avLst/>
          </a:prstGeom>
        </p:spPr>
      </p:pic>
    </p:spTree>
    <p:extLst>
      <p:ext uri="{BB962C8B-B14F-4D97-AF65-F5344CB8AC3E}">
        <p14:creationId xmlns:p14="http://schemas.microsoft.com/office/powerpoint/2010/main" val="3880131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r>
              <a:rPr lang="en-GB" dirty="0"/>
              <a:t>1. Introduction to the course</a:t>
            </a:r>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Live Coding Walkthrough</a:t>
            </a:r>
          </a:p>
          <a:p>
            <a:r>
              <a:rPr lang="en-GB"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Probability and distributions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Correlations and t-tests.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linear regression</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 introduction to generalised linear regression</a:t>
            </a:r>
          </a:p>
        </p:txBody>
      </p:sp>
    </p:spTree>
    <p:extLst>
      <p:ext uri="{BB962C8B-B14F-4D97-AF65-F5344CB8AC3E}">
        <p14:creationId xmlns:p14="http://schemas.microsoft.com/office/powerpoint/2010/main" val="134814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1101D385-0CCB-7146-BF85-32922D3F5997}"/>
              </a:ext>
            </a:extLst>
          </p:cNvPr>
          <p:cNvPicPr>
            <a:picLocks noChangeAspect="1"/>
          </p:cNvPicPr>
          <p:nvPr/>
        </p:nvPicPr>
        <p:blipFill rotWithShape="1">
          <a:blip r:embed="rId3"/>
          <a:srcRect b="870"/>
          <a:stretch/>
        </p:blipFill>
        <p:spPr>
          <a:xfrm>
            <a:off x="3765030" y="3925418"/>
            <a:ext cx="4661941" cy="2724932"/>
          </a:xfrm>
          <a:prstGeom prst="rect">
            <a:avLst/>
          </a:prstGeom>
        </p:spPr>
      </p:pic>
    </p:spTree>
    <p:extLst>
      <p:ext uri="{BB962C8B-B14F-4D97-AF65-F5344CB8AC3E}">
        <p14:creationId xmlns:p14="http://schemas.microsoft.com/office/powerpoint/2010/main" val="865103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Normal distributions resemble a bell shape, with most values clustering the central region (mean), tapering off as the scores move further away from the centre.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6" name="Picture 5">
            <a:extLst>
              <a:ext uri="{FF2B5EF4-FFF2-40B4-BE49-F238E27FC236}">
                <a16:creationId xmlns:a16="http://schemas.microsoft.com/office/drawing/2014/main" id="{EFC05D37-28C8-0547-8E15-525939598653}"/>
              </a:ext>
            </a:extLst>
          </p:cNvPr>
          <p:cNvPicPr>
            <a:picLocks noChangeAspect="1"/>
          </p:cNvPicPr>
          <p:nvPr/>
        </p:nvPicPr>
        <p:blipFill rotWithShape="1">
          <a:blip r:embed="rId3"/>
          <a:srcRect b="870"/>
          <a:stretch/>
        </p:blipFill>
        <p:spPr>
          <a:xfrm>
            <a:off x="3765030" y="3925418"/>
            <a:ext cx="4661941" cy="2724932"/>
          </a:xfrm>
          <a:prstGeom prst="rect">
            <a:avLst/>
          </a:prstGeom>
        </p:spPr>
      </p:pic>
    </p:spTree>
    <p:extLst>
      <p:ext uri="{BB962C8B-B14F-4D97-AF65-F5344CB8AC3E}">
        <p14:creationId xmlns:p14="http://schemas.microsoft.com/office/powerpoint/2010/main" val="234694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The distribution can be described by two values: the mean and the standard deviation.</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spTree>
    <p:extLst>
      <p:ext uri="{BB962C8B-B14F-4D97-AF65-F5344CB8AC3E}">
        <p14:creationId xmlns:p14="http://schemas.microsoft.com/office/powerpoint/2010/main" val="3952780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means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5" name="Content Placeholder 4">
            <a:extLst>
              <a:ext uri="{FF2B5EF4-FFF2-40B4-BE49-F238E27FC236}">
                <a16:creationId xmlns:a16="http://schemas.microsoft.com/office/drawing/2014/main" id="{5AA9F1C8-B4C0-D048-B591-6BB75EC1ABF3}"/>
              </a:ext>
            </a:extLst>
          </p:cNvPr>
          <p:cNvPicPr>
            <a:picLocks noGrp="1" noChangeAspect="1"/>
          </p:cNvPicPr>
          <p:nvPr>
            <p:ph idx="1"/>
          </p:nvPr>
        </p:nvPicPr>
        <p:blipFill rotWithShape="1">
          <a:blip r:embed="rId3"/>
          <a:srcRect l="2115" r="4613" b="13728"/>
          <a:stretch/>
        </p:blipFill>
        <p:spPr>
          <a:xfrm>
            <a:off x="2454442" y="2175075"/>
            <a:ext cx="6715594" cy="3799909"/>
          </a:xfrm>
          <a:prstGeom prst="rect">
            <a:avLst/>
          </a:prstGeom>
        </p:spPr>
      </p:pic>
      <p:pic>
        <p:nvPicPr>
          <p:cNvPr id="6" name="Picture 5">
            <a:extLst>
              <a:ext uri="{FF2B5EF4-FFF2-40B4-BE49-F238E27FC236}">
                <a16:creationId xmlns:a16="http://schemas.microsoft.com/office/drawing/2014/main" id="{1E68D22A-5BA5-0740-BC0F-376CCE3FA347}"/>
              </a:ext>
            </a:extLst>
          </p:cNvPr>
          <p:cNvPicPr>
            <a:picLocks noChangeAspect="1"/>
          </p:cNvPicPr>
          <p:nvPr/>
        </p:nvPicPr>
        <p:blipFill>
          <a:blip r:embed="rId4"/>
          <a:stretch>
            <a:fillRect/>
          </a:stretch>
        </p:blipFill>
        <p:spPr>
          <a:xfrm>
            <a:off x="12865769" y="4075029"/>
            <a:ext cx="7848600" cy="2654300"/>
          </a:xfrm>
          <a:prstGeom prst="rect">
            <a:avLst/>
          </a:prstGeom>
        </p:spPr>
      </p:pic>
    </p:spTree>
    <p:extLst>
      <p:ext uri="{BB962C8B-B14F-4D97-AF65-F5344CB8AC3E}">
        <p14:creationId xmlns:p14="http://schemas.microsoft.com/office/powerpoint/2010/main" val="3492976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standard deviations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
        <p:nvSpPr>
          <p:cNvPr id="6" name="Content Placeholder 5">
            <a:extLst>
              <a:ext uri="{FF2B5EF4-FFF2-40B4-BE49-F238E27FC236}">
                <a16:creationId xmlns:a16="http://schemas.microsoft.com/office/drawing/2014/main" id="{2FC6B784-3414-FB48-89E9-48B4D8734DF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A0EE18A-543A-904A-A936-70B38BA66599}"/>
              </a:ext>
            </a:extLst>
          </p:cNvPr>
          <p:cNvPicPr>
            <a:picLocks noChangeAspect="1"/>
          </p:cNvPicPr>
          <p:nvPr/>
        </p:nvPicPr>
        <p:blipFill rotWithShape="1">
          <a:blip r:embed="rId3"/>
          <a:srcRect l="2531" t="9802" r="5239" b="13563"/>
          <a:stretch/>
        </p:blipFill>
        <p:spPr>
          <a:xfrm>
            <a:off x="2358584" y="2195977"/>
            <a:ext cx="6640642" cy="3807503"/>
          </a:xfrm>
          <a:prstGeom prst="rect">
            <a:avLst/>
          </a:prstGeom>
        </p:spPr>
      </p:pic>
    </p:spTree>
    <p:extLst>
      <p:ext uri="{BB962C8B-B14F-4D97-AF65-F5344CB8AC3E}">
        <p14:creationId xmlns:p14="http://schemas.microsoft.com/office/powerpoint/2010/main" val="722841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Empirical rule </a:t>
            </a:r>
            <a:br>
              <a:rPr lang="en-GB" dirty="0"/>
            </a:br>
            <a:r>
              <a:rPr lang="en-GB" dirty="0"/>
              <a:t>(also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This rule tells us where most of your values lie in a normal distribution.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1216517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68% of values are within 1 SD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3642610" y="1019331"/>
              <a:ext cx="1716790" cy="4586990"/>
            </a:xfrm>
            <a:prstGeom prst="rect">
              <a:avLst/>
            </a:prstGeom>
            <a:solidFill>
              <a:schemeClr val="accent1">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718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95% of values are within 2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2787941" y="1019331"/>
              <a:ext cx="3439015" cy="4586990"/>
            </a:xfrm>
            <a:prstGeom prst="rect">
              <a:avLst/>
            </a:prstGeom>
            <a:solidFill>
              <a:schemeClr val="accent6">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70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99.7% of values are within 3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1908809" y="1019331"/>
              <a:ext cx="5181274" cy="4586990"/>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2342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rule (also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This rule tells us where most of your values lie in a normal distribution.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5" name="Picture 18" descr="Empirical Rule and z-score Probability - Dawn Wright, Ph.D.">
            <a:extLst>
              <a:ext uri="{FF2B5EF4-FFF2-40B4-BE49-F238E27FC236}">
                <a16:creationId xmlns:a16="http://schemas.microsoft.com/office/drawing/2014/main" id="{C4C5B41F-3E42-2347-BE02-6D07C45E67B1}"/>
              </a:ext>
            </a:extLst>
          </p:cNvPr>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1672" t="1569" r="1329" b="1675"/>
          <a:stretch>
            <a:fillRect/>
          </a:stretch>
        </p:blipFill>
        <p:spPr bwMode="auto">
          <a:xfrm>
            <a:off x="3393992" y="2755804"/>
            <a:ext cx="5040000" cy="389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3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FA0D-C112-0B26-768D-8044678BC832}"/>
              </a:ext>
            </a:extLst>
          </p:cNvPr>
          <p:cNvSpPr>
            <a:spLocks noGrp="1"/>
          </p:cNvSpPr>
          <p:nvPr>
            <p:ph type="ctrTitle"/>
          </p:nvPr>
        </p:nvSpPr>
        <p:spPr/>
        <p:txBody>
          <a:bodyPr/>
          <a:lstStyle/>
          <a:p>
            <a:r>
              <a:rPr lang="en-GB" dirty="0"/>
              <a:t>Our plan for today</a:t>
            </a:r>
          </a:p>
        </p:txBody>
      </p:sp>
      <p:sp>
        <p:nvSpPr>
          <p:cNvPr id="4" name="Content Placeholder 2">
            <a:extLst>
              <a:ext uri="{FF2B5EF4-FFF2-40B4-BE49-F238E27FC236}">
                <a16:creationId xmlns:a16="http://schemas.microsoft.com/office/drawing/2014/main" id="{3E830C3E-6EB8-EB1D-828A-046EEA201E29}"/>
              </a:ext>
            </a:extLst>
          </p:cNvPr>
          <p:cNvSpPr>
            <a:spLocks noGrp="1"/>
          </p:cNvSpPr>
          <p:nvPr>
            <p:ph type="body" sz="quarter" idx="14"/>
          </p:nvPr>
        </p:nvSpPr>
        <p:spPr>
          <a:xfrm>
            <a:off x="527052" y="1844676"/>
            <a:ext cx="4915806" cy="4752975"/>
          </a:xfrm>
        </p:spPr>
        <p:txBody>
          <a:bodyPr>
            <a:noAutofit/>
          </a:bodyPr>
          <a:lstStyle/>
          <a:p>
            <a:pPr marL="0" indent="0">
              <a:buNone/>
            </a:pPr>
            <a:r>
              <a:rPr lang="en-GB" b="1" dirty="0">
                <a:solidFill>
                  <a:schemeClr val="tx1"/>
                </a:solidFill>
              </a:rPr>
              <a:t>1. Important concepts</a:t>
            </a:r>
            <a:endParaRPr lang="en-GB" dirty="0">
              <a:solidFill>
                <a:schemeClr val="tx1"/>
              </a:solidFill>
            </a:endParaRPr>
          </a:p>
          <a:p>
            <a:pPr lvl="0"/>
            <a:r>
              <a:rPr lang="en-GB" dirty="0">
                <a:solidFill>
                  <a:schemeClr val="tx1"/>
                </a:solidFill>
              </a:rPr>
              <a:t>Populations vs samples</a:t>
            </a:r>
          </a:p>
          <a:p>
            <a:pPr lvl="0"/>
            <a:r>
              <a:rPr lang="en-GB" dirty="0">
                <a:solidFill>
                  <a:schemeClr val="tx1"/>
                </a:solidFill>
              </a:rPr>
              <a:t>Descriptive vs inferential statistics</a:t>
            </a:r>
          </a:p>
          <a:p>
            <a:pPr lvl="0"/>
            <a:r>
              <a:rPr lang="en-GB" dirty="0">
                <a:solidFill>
                  <a:schemeClr val="tx1"/>
                </a:solidFill>
              </a:rPr>
              <a:t>Random samples and sample bias</a:t>
            </a:r>
          </a:p>
          <a:p>
            <a:r>
              <a:rPr lang="en-GB" dirty="0">
                <a:solidFill>
                  <a:schemeClr val="tx1"/>
                </a:solidFill>
              </a:rPr>
              <a:t>Why is random sampling so important?</a:t>
            </a:r>
          </a:p>
        </p:txBody>
      </p:sp>
      <p:sp>
        <p:nvSpPr>
          <p:cNvPr id="5" name="Content Placeholder 2">
            <a:extLst>
              <a:ext uri="{FF2B5EF4-FFF2-40B4-BE49-F238E27FC236}">
                <a16:creationId xmlns:a16="http://schemas.microsoft.com/office/drawing/2014/main" id="{B34E7567-BEA6-D6AF-32FD-59F9C4D36020}"/>
              </a:ext>
            </a:extLst>
          </p:cNvPr>
          <p:cNvSpPr txBox="1">
            <a:spLocks/>
          </p:cNvSpPr>
          <p:nvPr/>
        </p:nvSpPr>
        <p:spPr>
          <a:xfrm>
            <a:off x="5442858" y="1849950"/>
            <a:ext cx="2963636" cy="38727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b="1" dirty="0"/>
              <a:t>2. Distributions</a:t>
            </a:r>
            <a:endParaRPr lang="en-GB" sz="2400" dirty="0"/>
          </a:p>
          <a:p>
            <a:r>
              <a:rPr lang="en-GB" sz="2400" dirty="0"/>
              <a:t>Uniform</a:t>
            </a:r>
          </a:p>
          <a:p>
            <a:r>
              <a:rPr lang="en-GB" sz="2400" dirty="0"/>
              <a:t>Exponential</a:t>
            </a:r>
          </a:p>
          <a:p>
            <a:r>
              <a:rPr lang="en-GB" sz="2400" dirty="0"/>
              <a:t>Bimodal</a:t>
            </a:r>
          </a:p>
          <a:p>
            <a:r>
              <a:rPr lang="en-GB" sz="2400" dirty="0"/>
              <a:t>Normal</a:t>
            </a:r>
          </a:p>
          <a:p>
            <a:r>
              <a:rPr lang="en-GB" sz="2400" dirty="0"/>
              <a:t>Sampling distributions</a:t>
            </a:r>
          </a:p>
        </p:txBody>
      </p:sp>
      <p:sp>
        <p:nvSpPr>
          <p:cNvPr id="6" name="Content Placeholder 2">
            <a:extLst>
              <a:ext uri="{FF2B5EF4-FFF2-40B4-BE49-F238E27FC236}">
                <a16:creationId xmlns:a16="http://schemas.microsoft.com/office/drawing/2014/main" id="{53D6C0F6-9426-B23C-4A1D-413865F3710D}"/>
              </a:ext>
            </a:extLst>
          </p:cNvPr>
          <p:cNvSpPr txBox="1">
            <a:spLocks/>
          </p:cNvSpPr>
          <p:nvPr/>
        </p:nvSpPr>
        <p:spPr>
          <a:xfrm>
            <a:off x="8406494" y="1849950"/>
            <a:ext cx="3366407" cy="38727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b="1" dirty="0"/>
              <a:t>3. Probability theory</a:t>
            </a:r>
            <a:endParaRPr lang="en-GB" sz="2400" dirty="0"/>
          </a:p>
          <a:p>
            <a:r>
              <a:rPr lang="en-GB" sz="2400" dirty="0"/>
              <a:t>Law of Large Numbers</a:t>
            </a:r>
          </a:p>
          <a:p>
            <a:r>
              <a:rPr lang="en-GB" sz="2400" dirty="0"/>
              <a:t>Central Limit Theorem</a:t>
            </a:r>
          </a:p>
          <a:p>
            <a:pPr marL="0" indent="0">
              <a:buFont typeface="Arial" pitchFamily="34" charset="0"/>
              <a:buNone/>
            </a:pPr>
            <a:endParaRPr lang="en-GB" sz="2000" dirty="0"/>
          </a:p>
        </p:txBody>
      </p:sp>
    </p:spTree>
    <p:extLst>
      <p:ext uri="{BB962C8B-B14F-4D97-AF65-F5344CB8AC3E}">
        <p14:creationId xmlns:p14="http://schemas.microsoft.com/office/powerpoint/2010/main" val="23466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sampling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 sampling distribution is the distribution of sample statistics (e.g., means) collected from many independent samples.</a:t>
            </a:r>
          </a:p>
          <a:p>
            <a:r>
              <a:rPr lang="en-GB" dirty="0"/>
              <a:t>To build a sampling distribution, we draw a sample from the population, calculate a statistic (e.g., mean) and record it. </a:t>
            </a:r>
          </a:p>
          <a:p>
            <a:r>
              <a:rPr lang="en-GB" dirty="0"/>
              <a:t>We then repeat this again and again.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spTree>
    <p:extLst>
      <p:ext uri="{BB962C8B-B14F-4D97-AF65-F5344CB8AC3E}">
        <p14:creationId xmlns:p14="http://schemas.microsoft.com/office/powerpoint/2010/main" val="2082124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sp>
        <p:nvSpPr>
          <p:cNvPr id="6" name="Content Placeholder 5">
            <a:extLst>
              <a:ext uri="{FF2B5EF4-FFF2-40B4-BE49-F238E27FC236}">
                <a16:creationId xmlns:a16="http://schemas.microsoft.com/office/drawing/2014/main" id="{189A1EEB-FD44-1B45-B6DB-C9ABC789BCD0}"/>
              </a:ext>
            </a:extLst>
          </p:cNvPr>
          <p:cNvSpPr>
            <a:spLocks noGrp="1"/>
          </p:cNvSpPr>
          <p:nvPr>
            <p:ph idx="1"/>
          </p:nvPr>
        </p:nvSpPr>
        <p:spPr>
          <a:xfrm>
            <a:off x="2152650" y="2092572"/>
            <a:ext cx="5752272" cy="4014315"/>
          </a:xfrm>
        </p:spPr>
        <p:txBody>
          <a:bodyPr/>
          <a:lstStyle/>
          <a:p>
            <a:r>
              <a:rPr lang="en-GB" sz="2800" dirty="0"/>
              <a:t>The psychologist Geoff Cumming wrote an excellent textbook on </a:t>
            </a:r>
            <a:r>
              <a:rPr lang="en-GB" sz="2800" u="sng" dirty="0">
                <a:hlinkClick r:id="rId3"/>
              </a:rPr>
              <a:t>The New Statistics</a:t>
            </a:r>
            <a:r>
              <a:rPr lang="en-GB" sz="2800" u="sng" dirty="0"/>
              <a:t>.</a:t>
            </a:r>
          </a:p>
          <a:p>
            <a:r>
              <a:rPr lang="en-GB" sz="2800" dirty="0"/>
              <a:t>Cumming advocates a significant reform of the way we use statistics in the social sciences.</a:t>
            </a:r>
          </a:p>
          <a:p>
            <a:r>
              <a:rPr lang="en-GB" sz="2800" dirty="0"/>
              <a:t>See also: Cumming, G. (2014). </a:t>
            </a:r>
            <a:r>
              <a:rPr lang="en-GB" sz="2800" dirty="0">
                <a:hlinkClick r:id="rId4"/>
              </a:rPr>
              <a:t>The New Statistics: Why and How</a:t>
            </a:r>
            <a:r>
              <a:rPr lang="en-GB" sz="2800" dirty="0"/>
              <a:t>. </a:t>
            </a:r>
            <a:r>
              <a:rPr lang="en-GB" sz="2800" i="1" dirty="0"/>
              <a:t>Psychological Science, 25</a:t>
            </a:r>
            <a:r>
              <a:rPr lang="en-GB" sz="2800" dirty="0"/>
              <a:t>(1), 7–29. </a:t>
            </a:r>
          </a:p>
          <a:p>
            <a:endParaRPr lang="en-GB" sz="2800" dirty="0"/>
          </a:p>
          <a:p>
            <a:endParaRPr lang="en-US" dirty="0"/>
          </a:p>
        </p:txBody>
      </p:sp>
      <p:pic>
        <p:nvPicPr>
          <p:cNvPr id="7" name="Picture 6">
            <a:extLst>
              <a:ext uri="{FF2B5EF4-FFF2-40B4-BE49-F238E27FC236}">
                <a16:creationId xmlns:a16="http://schemas.microsoft.com/office/drawing/2014/main" id="{CEB80967-7E48-9B4A-B132-ED1968705ECB}"/>
              </a:ext>
            </a:extLst>
          </p:cNvPr>
          <p:cNvPicPr>
            <a:picLocks noChangeAspect="1"/>
          </p:cNvPicPr>
          <p:nvPr/>
        </p:nvPicPr>
        <p:blipFill>
          <a:blip r:embed="rId5"/>
          <a:stretch>
            <a:fillRect/>
          </a:stretch>
        </p:blipFill>
        <p:spPr>
          <a:xfrm>
            <a:off x="8383658" y="3653832"/>
            <a:ext cx="1440000" cy="2064000"/>
          </a:xfrm>
          <a:prstGeom prst="rect">
            <a:avLst/>
          </a:prstGeom>
        </p:spPr>
      </p:pic>
      <p:pic>
        <p:nvPicPr>
          <p:cNvPr id="8" name="Picture 7">
            <a:extLst>
              <a:ext uri="{FF2B5EF4-FFF2-40B4-BE49-F238E27FC236}">
                <a16:creationId xmlns:a16="http://schemas.microsoft.com/office/drawing/2014/main" id="{E628CB84-A14C-7E46-97D8-346E17884C9A}"/>
              </a:ext>
            </a:extLst>
          </p:cNvPr>
          <p:cNvPicPr>
            <a:picLocks noChangeAspect="1"/>
          </p:cNvPicPr>
          <p:nvPr/>
        </p:nvPicPr>
        <p:blipFill>
          <a:blip r:embed="rId6"/>
          <a:stretch>
            <a:fillRect/>
          </a:stretch>
        </p:blipFill>
        <p:spPr>
          <a:xfrm>
            <a:off x="8383658" y="2215528"/>
            <a:ext cx="1440000" cy="1293559"/>
          </a:xfrm>
          <a:prstGeom prst="rect">
            <a:avLst/>
          </a:prstGeom>
        </p:spPr>
      </p:pic>
    </p:spTree>
    <p:extLst>
      <p:ext uri="{BB962C8B-B14F-4D97-AF65-F5344CB8AC3E}">
        <p14:creationId xmlns:p14="http://schemas.microsoft.com/office/powerpoint/2010/main" val="3008372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ESCI: Exploratory Software for Confidence Intervals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sp>
        <p:nvSpPr>
          <p:cNvPr id="6" name="Rectangle 5">
            <a:extLst>
              <a:ext uri="{FF2B5EF4-FFF2-40B4-BE49-F238E27FC236}">
                <a16:creationId xmlns:a16="http://schemas.microsoft.com/office/drawing/2014/main" id="{600AB6E0-4AFF-1545-8641-33AB064C6278}"/>
              </a:ext>
            </a:extLst>
          </p:cNvPr>
          <p:cNvSpPr/>
          <p:nvPr/>
        </p:nvSpPr>
        <p:spPr>
          <a:xfrm>
            <a:off x="5228623" y="1688586"/>
            <a:ext cx="3923318" cy="369332"/>
          </a:xfrm>
          <a:prstGeom prst="rect">
            <a:avLst/>
          </a:prstGeom>
        </p:spPr>
        <p:txBody>
          <a:bodyPr wrap="none">
            <a:spAutoFit/>
          </a:bodyPr>
          <a:lstStyle/>
          <a:p>
            <a:r>
              <a:rPr lang="en-GB" u="sng" dirty="0">
                <a:hlinkClick r:id="rId3"/>
              </a:rPr>
              <a:t>https://www.esci.thenewstatistics.com/</a:t>
            </a:r>
            <a:endParaRPr lang="en-GB" dirty="0"/>
          </a:p>
        </p:txBody>
      </p:sp>
      <p:sp>
        <p:nvSpPr>
          <p:cNvPr id="9" name="Content Placeholder 8">
            <a:extLst>
              <a:ext uri="{FF2B5EF4-FFF2-40B4-BE49-F238E27FC236}">
                <a16:creationId xmlns:a16="http://schemas.microsoft.com/office/drawing/2014/main" id="{30E4D228-85B2-F04C-95E4-CFFA34EEDAA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8F76EDBF-A2A8-3942-87C7-B7598A388CB5}"/>
              </a:ext>
            </a:extLst>
          </p:cNvPr>
          <p:cNvPicPr>
            <a:picLocks noChangeAspect="1"/>
          </p:cNvPicPr>
          <p:nvPr/>
        </p:nvPicPr>
        <p:blipFill>
          <a:blip r:embed="rId4"/>
          <a:stretch>
            <a:fillRect/>
          </a:stretch>
        </p:blipFill>
        <p:spPr>
          <a:xfrm>
            <a:off x="2364907" y="2242178"/>
            <a:ext cx="7190370" cy="3978740"/>
          </a:xfrm>
          <a:prstGeom prst="rect">
            <a:avLst/>
          </a:prstGeom>
        </p:spPr>
      </p:pic>
    </p:spTree>
    <p:extLst>
      <p:ext uri="{BB962C8B-B14F-4D97-AF65-F5344CB8AC3E}">
        <p14:creationId xmlns:p14="http://schemas.microsoft.com/office/powerpoint/2010/main" val="2823075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pic>
        <p:nvPicPr>
          <p:cNvPr id="5" name="Content Placeholder 4">
            <a:extLst>
              <a:ext uri="{FF2B5EF4-FFF2-40B4-BE49-F238E27FC236}">
                <a16:creationId xmlns:a16="http://schemas.microsoft.com/office/drawing/2014/main" id="{E61DE4D5-CF35-5649-9F2F-4C1825546562}"/>
              </a:ext>
            </a:extLst>
          </p:cNvPr>
          <p:cNvPicPr>
            <a:picLocks noGrp="1" noChangeAspect="1"/>
          </p:cNvPicPr>
          <p:nvPr>
            <p:ph idx="1"/>
          </p:nvPr>
        </p:nvPicPr>
        <p:blipFill>
          <a:blip r:embed="rId3"/>
          <a:stretch>
            <a:fillRect/>
          </a:stretch>
        </p:blipFill>
        <p:spPr>
          <a:xfrm>
            <a:off x="2388897" y="2242178"/>
            <a:ext cx="7125449"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spTree>
    <p:extLst>
      <p:ext uri="{BB962C8B-B14F-4D97-AF65-F5344CB8AC3E}">
        <p14:creationId xmlns:p14="http://schemas.microsoft.com/office/powerpoint/2010/main" val="241575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8" name="Content Placeholder 7">
            <a:extLst>
              <a:ext uri="{FF2B5EF4-FFF2-40B4-BE49-F238E27FC236}">
                <a16:creationId xmlns:a16="http://schemas.microsoft.com/office/drawing/2014/main" id="{985B8679-19EA-0B44-A206-40D83D86A018}"/>
              </a:ext>
            </a:extLst>
          </p:cNvPr>
          <p:cNvPicPr>
            <a:picLocks noGrp="1" noChangeAspect="1"/>
          </p:cNvPicPr>
          <p:nvPr>
            <p:ph idx="1"/>
          </p:nvPr>
        </p:nvPicPr>
        <p:blipFill>
          <a:blip r:embed="rId3"/>
          <a:stretch>
            <a:fillRect/>
          </a:stretch>
        </p:blipFill>
        <p:spPr>
          <a:xfrm>
            <a:off x="2403323" y="2092325"/>
            <a:ext cx="7385354" cy="4014788"/>
          </a:xfrm>
          <a:prstGeom prst="rect">
            <a:avLst/>
          </a:prstGeom>
        </p:spPr>
      </p:pic>
      <p:cxnSp>
        <p:nvCxnSpPr>
          <p:cNvPr id="10" name="Straight Arrow Connector 9">
            <a:extLst>
              <a:ext uri="{FF2B5EF4-FFF2-40B4-BE49-F238E27FC236}">
                <a16:creationId xmlns:a16="http://schemas.microsoft.com/office/drawing/2014/main" id="{46943AC8-DC4A-194A-BAB6-234A9E45861A}"/>
              </a:ext>
            </a:extLst>
          </p:cNvPr>
          <p:cNvCxnSpPr/>
          <p:nvPr/>
        </p:nvCxnSpPr>
        <p:spPr>
          <a:xfrm flipH="1">
            <a:off x="7812506" y="4620127"/>
            <a:ext cx="994611" cy="641685"/>
          </a:xfrm>
          <a:prstGeom prst="straightConnector1">
            <a:avLst/>
          </a:prstGeom>
          <a:ln>
            <a:solidFill>
              <a:srgbClr val="B5121B"/>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2364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35</a:t>
            </a:fld>
            <a:endParaRPr lang="en-GB"/>
          </a:p>
        </p:txBody>
      </p:sp>
    </p:spTree>
    <p:extLst>
      <p:ext uri="{BB962C8B-B14F-4D97-AF65-F5344CB8AC3E}">
        <p14:creationId xmlns:p14="http://schemas.microsoft.com/office/powerpoint/2010/main" val="2185196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r>
              <a:rPr lang="en-GB" dirty="0"/>
              <a:t>Normal curve approximates the distribution of many naturally occurring and human-made phenomena (</a:t>
            </a:r>
            <a:r>
              <a:rPr lang="en-GB" dirty="0" err="1"/>
              <a:t>Tijms</a:t>
            </a:r>
            <a:r>
              <a:rPr lang="en-GB" dirty="0"/>
              <a:t>, 2004).</a:t>
            </a:r>
          </a:p>
          <a:p>
            <a:pPr marL="0" indent="0">
              <a:buNone/>
            </a:pPr>
            <a:endParaRPr lang="en-GB" dirty="0"/>
          </a:p>
          <a:p>
            <a:r>
              <a:rPr lang="en-GB" dirty="0"/>
              <a:t>Adolphe </a:t>
            </a:r>
            <a:r>
              <a:rPr lang="en-GB" dirty="0" err="1"/>
              <a:t>Quetelet</a:t>
            </a:r>
            <a:r>
              <a:rPr lang="en-GB" dirty="0"/>
              <a:t> (1835): Showed that human traits were distributed according to a normal curve (height, birth weight, etc.)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5" name="Picture 4">
            <a:extLst>
              <a:ext uri="{FF2B5EF4-FFF2-40B4-BE49-F238E27FC236}">
                <a16:creationId xmlns:a16="http://schemas.microsoft.com/office/drawing/2014/main" id="{AC1DF110-5FD0-9D43-A677-12F96BFCC96C}"/>
              </a:ext>
            </a:extLst>
          </p:cNvPr>
          <p:cNvPicPr>
            <a:picLocks noChangeAspect="1"/>
          </p:cNvPicPr>
          <p:nvPr/>
        </p:nvPicPr>
        <p:blipFill>
          <a:blip r:embed="rId3"/>
          <a:stretch>
            <a:fillRect/>
          </a:stretch>
        </p:blipFill>
        <p:spPr>
          <a:xfrm>
            <a:off x="7861698" y="2234154"/>
            <a:ext cx="1966419" cy="3182023"/>
          </a:xfrm>
          <a:prstGeom prst="rect">
            <a:avLst/>
          </a:prstGeom>
        </p:spPr>
      </p:pic>
    </p:spTree>
    <p:extLst>
      <p:ext uri="{BB962C8B-B14F-4D97-AF65-F5344CB8AC3E}">
        <p14:creationId xmlns:p14="http://schemas.microsoft.com/office/powerpoint/2010/main" val="166105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Many other phenomena (shoe size, exam scores, IQ score, stock market prices, etc.) also follow a normal distribution.</a:t>
            </a:r>
          </a:p>
          <a:p>
            <a:pPr marL="0" indent="0">
              <a:buNone/>
            </a:pPr>
            <a:endParaRPr lang="en-GB" dirty="0"/>
          </a:p>
          <a:p>
            <a:pPr marL="0" indent="0">
              <a:buNone/>
            </a:pPr>
            <a:r>
              <a:rPr lang="en-GB" dirty="0"/>
              <a:t>Because normally distributed variables are so common, many statistical tests are designed for normally distributed populations.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2336353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Understanding the properties of normal distributions (e.g., the Empirical Rule) means we can use probability theory to compare different groups and make estimates about populations using samples.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1206448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and theoretical distributions</a:t>
            </a:r>
          </a:p>
        </p:txBody>
      </p:sp>
      <p:pic>
        <p:nvPicPr>
          <p:cNvPr id="5" name="Content Placeholder 4">
            <a:extLst>
              <a:ext uri="{FF2B5EF4-FFF2-40B4-BE49-F238E27FC236}">
                <a16:creationId xmlns:a16="http://schemas.microsoft.com/office/drawing/2014/main" id="{35124A45-926F-E748-82A9-F5B11049B90B}"/>
              </a:ext>
            </a:extLst>
          </p:cNvPr>
          <p:cNvPicPr>
            <a:picLocks noGrp="1" noChangeAspect="1"/>
          </p:cNvPicPr>
          <p:nvPr>
            <p:ph idx="1"/>
          </p:nvPr>
        </p:nvPicPr>
        <p:blipFill>
          <a:blip r:embed="rId3"/>
          <a:stretch>
            <a:fillRect/>
          </a:stretch>
        </p:blipFill>
        <p:spPr>
          <a:xfrm>
            <a:off x="2385350" y="2233613"/>
            <a:ext cx="7421300"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spTree>
    <p:extLst>
      <p:ext uri="{BB962C8B-B14F-4D97-AF65-F5344CB8AC3E}">
        <p14:creationId xmlns:p14="http://schemas.microsoft.com/office/powerpoint/2010/main" val="315057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Populations and samples</a:t>
            </a:r>
          </a:p>
          <a:p>
            <a:pPr lvl="0"/>
            <a:r>
              <a:rPr lang="en-GB" dirty="0"/>
              <a:t>Descriptive statistics vs inferential statistics</a:t>
            </a:r>
          </a:p>
          <a:p>
            <a:pPr lvl="0"/>
            <a:r>
              <a:rPr lang="en-GB" dirty="0"/>
              <a:t>Random samples and sample bias</a:t>
            </a:r>
          </a:p>
          <a:p>
            <a:pPr lvl="0"/>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897005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Handout task 2</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3024093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2: </a:t>
            </a:r>
            <a:r>
              <a:rPr lang="en-US" dirty="0"/>
              <a:t>Playing around with the normal distribution</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What happens when we run the following command five times?</a:t>
            </a:r>
            <a:r>
              <a:rPr lang="en-US" dirty="0"/>
              <a:t> Observe the shape of the histogram</a:t>
            </a:r>
            <a:endParaRPr lang="en-GB" dirty="0"/>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20)) # Five times</a:t>
            </a:r>
          </a:p>
          <a:p>
            <a:pPr marL="0" indent="0">
              <a:buNone/>
            </a:pPr>
            <a:endParaRPr lang="en-US" dirty="0"/>
          </a:p>
          <a:p>
            <a:pPr marL="0" indent="0">
              <a:buNone/>
            </a:pPr>
            <a:r>
              <a:rPr lang="en-US" dirty="0"/>
              <a:t>How does sample size affect the shape of the distribution?</a:t>
            </a:r>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5, 10, …, 1000))</a:t>
            </a:r>
            <a:endParaRPr lang="en-GB" dirty="0">
              <a:latin typeface="Courier New" panose="02070309020205020404" pitchFamily="49" charset="0"/>
              <a:cs typeface="Courier New" panose="02070309020205020404" pitchFamily="49" charset="0"/>
            </a:endParaRP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2742093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3473253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Probability theory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2585976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Remember that, ultimately, we are interested in populations, not the samples drawn from them.</a:t>
            </a:r>
          </a:p>
          <a:p>
            <a:endParaRPr lang="en-GB" dirty="0"/>
          </a:p>
          <a:p>
            <a:r>
              <a:rPr lang="en-GB" dirty="0"/>
              <a:t>We take a random sample and calculate a statistic from the sample (e.g., the sample mean).</a:t>
            </a:r>
          </a:p>
          <a:p>
            <a:endParaRPr lang="en-GB" dirty="0"/>
          </a:p>
          <a:p>
            <a:r>
              <a:rPr lang="en-GB" dirty="0"/>
              <a:t>We then use probability theory to calculate precisely how closely our sample statistic approximates the true population parameter (e.g., the population mean).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88733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Two fundamental concepts of probability theory underpin this:</a:t>
            </a:r>
          </a:p>
          <a:p>
            <a:pPr lvl="0"/>
            <a:r>
              <a:rPr lang="en-GB" dirty="0"/>
              <a:t>Law of Large Numbers</a:t>
            </a:r>
          </a:p>
          <a:p>
            <a:pPr lvl="0"/>
            <a:r>
              <a:rPr lang="en-GB" dirty="0"/>
              <a:t>Central Limit Theorem</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1257972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Law of Large Numbers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r>
              <a:rPr lang="en-GB" dirty="0"/>
              <a:t>A theorem that describes the result of performing the same experiment a large number of times.</a:t>
            </a:r>
          </a:p>
          <a:p>
            <a:endParaRPr lang="en-GB" dirty="0"/>
          </a:p>
          <a:p>
            <a:r>
              <a:rPr lang="en-GB" dirty="0"/>
              <a:t>This could mean rolling dice many times, drawing many independent samples from our population of interest, and so forth.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pic>
        <p:nvPicPr>
          <p:cNvPr id="5" name="Picture 4">
            <a:extLst>
              <a:ext uri="{FF2B5EF4-FFF2-40B4-BE49-F238E27FC236}">
                <a16:creationId xmlns:a16="http://schemas.microsoft.com/office/drawing/2014/main" id="{E021FB46-4026-4F42-8C18-1C37E9E0305A}"/>
              </a:ext>
            </a:extLst>
          </p:cNvPr>
          <p:cNvPicPr>
            <a:picLocks noChangeAspect="1"/>
          </p:cNvPicPr>
          <p:nvPr/>
        </p:nvPicPr>
        <p:blipFill>
          <a:blip r:embed="rId3"/>
          <a:stretch>
            <a:fillRect/>
          </a:stretch>
        </p:blipFill>
        <p:spPr>
          <a:xfrm>
            <a:off x="7874001" y="2234153"/>
            <a:ext cx="1937109" cy="2262896"/>
          </a:xfrm>
          <a:prstGeom prst="rect">
            <a:avLst/>
          </a:prstGeom>
        </p:spPr>
      </p:pic>
      <p:sp>
        <p:nvSpPr>
          <p:cNvPr id="7" name="Rectangle 6">
            <a:extLst>
              <a:ext uri="{FF2B5EF4-FFF2-40B4-BE49-F238E27FC236}">
                <a16:creationId xmlns:a16="http://schemas.microsoft.com/office/drawing/2014/main" id="{9C84652D-EF85-FE48-AFAB-FE8E89A9118A}"/>
              </a:ext>
            </a:extLst>
          </p:cNvPr>
          <p:cNvSpPr/>
          <p:nvPr/>
        </p:nvSpPr>
        <p:spPr>
          <a:xfrm>
            <a:off x="7874001" y="4937031"/>
            <a:ext cx="1937109" cy="923330"/>
          </a:xfrm>
          <a:prstGeom prst="rect">
            <a:avLst/>
          </a:prstGeom>
        </p:spPr>
        <p:txBody>
          <a:bodyPr wrap="square">
            <a:spAutoFit/>
          </a:bodyPr>
          <a:lstStyle/>
          <a:p>
            <a:r>
              <a:rPr lang="en-GB" dirty="0"/>
              <a:t>First formal proof by Jakob Bernoulli (1713)</a:t>
            </a:r>
            <a:endParaRPr lang="en-US" dirty="0"/>
          </a:p>
        </p:txBody>
      </p:sp>
    </p:spTree>
    <p:extLst>
      <p:ext uri="{BB962C8B-B14F-4D97-AF65-F5344CB8AC3E}">
        <p14:creationId xmlns:p14="http://schemas.microsoft.com/office/powerpoint/2010/main" val="3207468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LLN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determine characteristics of a population as long as we draw enough samples.</a:t>
            </a:r>
          </a:p>
          <a:p>
            <a:pPr marL="0" indent="0">
              <a:buNone/>
            </a:pPr>
            <a:endParaRPr lang="en-GB" dirty="0"/>
          </a:p>
          <a:p>
            <a:pPr marL="0" indent="0">
              <a:buNone/>
            </a:pPr>
            <a:r>
              <a:rPr lang="en-GB" dirty="0"/>
              <a:t>The more random samples we draw from the population, the closer we get to the population parameter.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68307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What happens to the mean scores when you keep rolling a fair die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48</a:t>
            </a:fld>
            <a:endParaRPr lang="en-GB"/>
          </a:p>
        </p:txBody>
      </p:sp>
      <p:pic>
        <p:nvPicPr>
          <p:cNvPr id="5" name="Picture 4">
            <a:extLst>
              <a:ext uri="{FF2B5EF4-FFF2-40B4-BE49-F238E27FC236}">
                <a16:creationId xmlns:a16="http://schemas.microsoft.com/office/drawing/2014/main" id="{4016E477-57CE-744D-A6F8-D3047E65204C}"/>
              </a:ext>
            </a:extLst>
          </p:cNvPr>
          <p:cNvPicPr>
            <a:picLocks noChangeAspect="1"/>
          </p:cNvPicPr>
          <p:nvPr/>
        </p:nvPicPr>
        <p:blipFill>
          <a:blip r:embed="rId3"/>
          <a:stretch>
            <a:fillRect/>
          </a:stretch>
        </p:blipFill>
        <p:spPr>
          <a:xfrm>
            <a:off x="2889083" y="2033409"/>
            <a:ext cx="6413834" cy="4274220"/>
          </a:xfrm>
          <a:prstGeom prst="rect">
            <a:avLst/>
          </a:prstGeom>
        </p:spPr>
      </p:pic>
    </p:spTree>
    <p:extLst>
      <p:ext uri="{BB962C8B-B14F-4D97-AF65-F5344CB8AC3E}">
        <p14:creationId xmlns:p14="http://schemas.microsoft.com/office/powerpoint/2010/main" val="3283219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3:  </a:t>
            </a:r>
            <a:br>
              <a:rPr lang="en-GB" dirty="0"/>
            </a:br>
            <a:r>
              <a:rPr lang="en-GB" dirty="0"/>
              <a:t>The LLN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3023857" cy="3872733"/>
          </a:xfrm>
        </p:spPr>
        <p:txBody>
          <a:bodyPr>
            <a:noAutofit/>
          </a:bodyPr>
          <a:lstStyle/>
          <a:p>
            <a:pPr marL="0" indent="0">
              <a:buNone/>
            </a:pPr>
            <a:r>
              <a:rPr lang="en-US" dirty="0"/>
              <a:t>How does the number of randomly-drawn samples (5, 10, 100 draws) affect the three sampling distributions and the mean of each?</a:t>
            </a:r>
            <a:r>
              <a:rPr lang="en-GB"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pic>
        <p:nvPicPr>
          <p:cNvPr id="8" name="Picture 7">
            <a:extLst>
              <a:ext uri="{FF2B5EF4-FFF2-40B4-BE49-F238E27FC236}">
                <a16:creationId xmlns:a16="http://schemas.microsoft.com/office/drawing/2014/main" id="{1C58F520-F390-5F48-B992-D371E93F53BE}"/>
              </a:ext>
            </a:extLst>
          </p:cNvPr>
          <p:cNvPicPr>
            <a:picLocks noChangeAspect="1"/>
          </p:cNvPicPr>
          <p:nvPr/>
        </p:nvPicPr>
        <p:blipFill>
          <a:blip r:embed="rId3"/>
          <a:stretch>
            <a:fillRect/>
          </a:stretch>
        </p:blipFill>
        <p:spPr>
          <a:xfrm>
            <a:off x="5176507" y="2206943"/>
            <a:ext cx="5040000" cy="4273860"/>
          </a:xfrm>
          <a:prstGeom prst="rect">
            <a:avLst/>
          </a:prstGeom>
        </p:spPr>
      </p:pic>
    </p:spTree>
    <p:extLst>
      <p:ext uri="{BB962C8B-B14F-4D97-AF65-F5344CB8AC3E}">
        <p14:creationId xmlns:p14="http://schemas.microsoft.com/office/powerpoint/2010/main" val="4012672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defined set of individuals, events, objects that we want to know something about.</a:t>
            </a:r>
          </a:p>
          <a:p>
            <a:pPr lvl="0"/>
            <a:r>
              <a:rPr lang="en-GB" dirty="0"/>
              <a:t>The population includes all members of a defined group.</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986929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50</a:t>
            </a:fld>
            <a:endParaRPr lang="en-GB"/>
          </a:p>
        </p:txBody>
      </p:sp>
    </p:spTree>
    <p:extLst>
      <p:ext uri="{BB962C8B-B14F-4D97-AF65-F5344CB8AC3E}">
        <p14:creationId xmlns:p14="http://schemas.microsoft.com/office/powerpoint/2010/main" val="4228101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Central Limit Theorem</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LLN implies: The result of repeatedly sampling from the population can be predicted with 100% accuracy. Repetition (drawing more and more samples) allows us to achieve better accuracy about the population mean.</a:t>
            </a:r>
          </a:p>
          <a:p>
            <a:endParaRPr lang="en-GB" dirty="0"/>
          </a:p>
          <a:p>
            <a:r>
              <a:rPr lang="en-GB" dirty="0"/>
              <a:t>But: We cannot draw an infinite number of samples as time and money are finite! Luckily, we don’t have to, and the CLT explains why.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spTree>
    <p:extLst>
      <p:ext uri="{BB962C8B-B14F-4D97-AF65-F5344CB8AC3E}">
        <p14:creationId xmlns:p14="http://schemas.microsoft.com/office/powerpoint/2010/main" val="3956829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CLT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As the number of observations increases in each sample, the shape of the sampling distribution will approximate a normal distribution.</a:t>
            </a:r>
          </a:p>
          <a:p>
            <a:endParaRPr lang="en-GB" b="1" dirty="0"/>
          </a:p>
          <a:p>
            <a:r>
              <a:rPr lang="en-GB" dirty="0"/>
              <a:t>The sampling distribution of the mean will always be normally distributed, as long as the sample size is large enough.</a:t>
            </a:r>
          </a:p>
          <a:p>
            <a:endParaRPr lang="en-GB" dirty="0"/>
          </a:p>
          <a:p>
            <a:r>
              <a:rPr lang="en-GB" dirty="0"/>
              <a:t>This holds true even if the population is not normally distributed!</a:t>
            </a:r>
          </a:p>
          <a:p>
            <a:endParaRPr lang="en-GB" dirty="0"/>
          </a:p>
          <a:p>
            <a:endParaRPr lang="en-GB" dirty="0"/>
          </a:p>
          <a:p>
            <a:r>
              <a:rPr lang="en-GB" dirty="0"/>
              <a:t>This is helpful because if we know that the sampling distribution will begin to look like a standard normal curve, we can calculate exactly how far we are from the population parameter (the true mean of the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3093276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4:</a:t>
            </a:r>
            <a:br>
              <a:rPr lang="en-GB" dirty="0"/>
            </a:br>
            <a:r>
              <a:rPr lang="en-GB" dirty="0"/>
              <a:t>Let’s confirm this!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53</a:t>
            </a:fld>
            <a:endParaRPr lang="en-GB"/>
          </a:p>
        </p:txBody>
      </p:sp>
      <p:pic>
        <p:nvPicPr>
          <p:cNvPr id="5" name="Content Placeholder 4">
            <a:extLst>
              <a:ext uri="{FF2B5EF4-FFF2-40B4-BE49-F238E27FC236}">
                <a16:creationId xmlns:a16="http://schemas.microsoft.com/office/drawing/2014/main" id="{69B97F18-342E-FD45-88EB-C6054AD3E0C3}"/>
              </a:ext>
            </a:extLst>
          </p:cNvPr>
          <p:cNvPicPr>
            <a:picLocks noGrp="1" noChangeAspect="1"/>
          </p:cNvPicPr>
          <p:nvPr>
            <p:ph idx="1"/>
          </p:nvPr>
        </p:nvPicPr>
        <p:blipFill>
          <a:blip r:embed="rId3"/>
          <a:stretch>
            <a:fillRect/>
          </a:stretch>
        </p:blipFill>
        <p:spPr>
          <a:xfrm>
            <a:off x="2533276" y="2233613"/>
            <a:ext cx="7125449" cy="3873500"/>
          </a:xfrm>
          <a:prstGeom prst="rect">
            <a:avLst/>
          </a:prstGeom>
        </p:spPr>
      </p:pic>
    </p:spTree>
    <p:extLst>
      <p:ext uri="{BB962C8B-B14F-4D97-AF65-F5344CB8AC3E}">
        <p14:creationId xmlns:p14="http://schemas.microsoft.com/office/powerpoint/2010/main" val="175927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sp>
        <p:nvSpPr>
          <p:cNvPr id="6" name="Content Placeholder 5">
            <a:extLst>
              <a:ext uri="{FF2B5EF4-FFF2-40B4-BE49-F238E27FC236}">
                <a16:creationId xmlns:a16="http://schemas.microsoft.com/office/drawing/2014/main" id="{9C773D34-81DA-194A-8360-97EA447F4C4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91DC8D8-5E56-7644-A6E0-5213BDFD451A}"/>
              </a:ext>
            </a:extLst>
          </p:cNvPr>
          <p:cNvPicPr>
            <a:picLocks noChangeAspect="1"/>
          </p:cNvPicPr>
          <p:nvPr/>
        </p:nvPicPr>
        <p:blipFill>
          <a:blip r:embed="rId3"/>
          <a:stretch>
            <a:fillRect/>
          </a:stretch>
        </p:blipFill>
        <p:spPr>
          <a:xfrm>
            <a:off x="2495999" y="2233614"/>
            <a:ext cx="7200000" cy="3914027"/>
          </a:xfrm>
          <a:prstGeom prst="rect">
            <a:avLst/>
          </a:prstGeom>
        </p:spPr>
      </p:pic>
    </p:spTree>
    <p:extLst>
      <p:ext uri="{BB962C8B-B14F-4D97-AF65-F5344CB8AC3E}">
        <p14:creationId xmlns:p14="http://schemas.microsoft.com/office/powerpoint/2010/main" val="1987874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Uniform (rectangular)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sp>
        <p:nvSpPr>
          <p:cNvPr id="8" name="Content Placeholder 7">
            <a:extLst>
              <a:ext uri="{FF2B5EF4-FFF2-40B4-BE49-F238E27FC236}">
                <a16:creationId xmlns:a16="http://schemas.microsoft.com/office/drawing/2014/main" id="{91007994-25D5-EF4E-950E-D489850D43B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E2D0A47-5B2A-DC45-993E-1447E8ED44A1}"/>
              </a:ext>
            </a:extLst>
          </p:cNvPr>
          <p:cNvPicPr>
            <a:picLocks noChangeAspect="1"/>
          </p:cNvPicPr>
          <p:nvPr/>
        </p:nvPicPr>
        <p:blipFill>
          <a:blip r:embed="rId3"/>
          <a:stretch>
            <a:fillRect/>
          </a:stretch>
        </p:blipFill>
        <p:spPr>
          <a:xfrm>
            <a:off x="2533275" y="2201652"/>
            <a:ext cx="7200000" cy="3914027"/>
          </a:xfrm>
          <a:prstGeom prst="rect">
            <a:avLst/>
          </a:prstGeom>
        </p:spPr>
      </p:pic>
    </p:spTree>
    <p:extLst>
      <p:ext uri="{BB962C8B-B14F-4D97-AF65-F5344CB8AC3E}">
        <p14:creationId xmlns:p14="http://schemas.microsoft.com/office/powerpoint/2010/main" val="4211201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Positive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sp>
        <p:nvSpPr>
          <p:cNvPr id="7" name="Content Placeholder 6">
            <a:extLst>
              <a:ext uri="{FF2B5EF4-FFF2-40B4-BE49-F238E27FC236}">
                <a16:creationId xmlns:a16="http://schemas.microsoft.com/office/drawing/2014/main" id="{C6DEABA9-B401-044A-99B1-42AA51F2E30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E50A09-E4F8-6B43-A49D-B8A43FA53047}"/>
              </a:ext>
            </a:extLst>
          </p:cNvPr>
          <p:cNvPicPr>
            <a:picLocks noChangeAspect="1"/>
          </p:cNvPicPr>
          <p:nvPr/>
        </p:nvPicPr>
        <p:blipFill>
          <a:blip r:embed="rId3"/>
          <a:stretch>
            <a:fillRect/>
          </a:stretch>
        </p:blipFill>
        <p:spPr>
          <a:xfrm>
            <a:off x="2533275" y="2213350"/>
            <a:ext cx="7200000" cy="3914027"/>
          </a:xfrm>
          <a:prstGeom prst="rect">
            <a:avLst/>
          </a:prstGeom>
        </p:spPr>
      </p:pic>
    </p:spTree>
    <p:extLst>
      <p:ext uri="{BB962C8B-B14F-4D97-AF65-F5344CB8AC3E}">
        <p14:creationId xmlns:p14="http://schemas.microsoft.com/office/powerpoint/2010/main" val="653393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Negative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57</a:t>
            </a:fld>
            <a:endParaRPr lang="en-GB"/>
          </a:p>
        </p:txBody>
      </p:sp>
      <p:sp>
        <p:nvSpPr>
          <p:cNvPr id="8" name="Content Placeholder 7">
            <a:extLst>
              <a:ext uri="{FF2B5EF4-FFF2-40B4-BE49-F238E27FC236}">
                <a16:creationId xmlns:a16="http://schemas.microsoft.com/office/drawing/2014/main" id="{718E6964-6C0B-064B-8093-5BE6FF29CDE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DB8272-0E45-014E-B6FD-712C32CAFC0C}"/>
              </a:ext>
            </a:extLst>
          </p:cNvPr>
          <p:cNvPicPr>
            <a:picLocks noChangeAspect="1"/>
          </p:cNvPicPr>
          <p:nvPr/>
        </p:nvPicPr>
        <p:blipFill>
          <a:blip r:embed="rId3"/>
          <a:stretch>
            <a:fillRect/>
          </a:stretch>
        </p:blipFill>
        <p:spPr>
          <a:xfrm>
            <a:off x="2533275" y="2213350"/>
            <a:ext cx="7200000" cy="3914027"/>
          </a:xfrm>
          <a:prstGeom prst="rect">
            <a:avLst/>
          </a:prstGeom>
        </p:spPr>
      </p:pic>
    </p:spTree>
    <p:extLst>
      <p:ext uri="{BB962C8B-B14F-4D97-AF65-F5344CB8AC3E}">
        <p14:creationId xmlns:p14="http://schemas.microsoft.com/office/powerpoint/2010/main" val="268439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58</a:t>
            </a:fld>
            <a:endParaRPr lang="en-GB"/>
          </a:p>
        </p:txBody>
      </p:sp>
    </p:spTree>
    <p:extLst>
      <p:ext uri="{BB962C8B-B14F-4D97-AF65-F5344CB8AC3E}">
        <p14:creationId xmlns:p14="http://schemas.microsoft.com/office/powerpoint/2010/main" val="1152185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The shape of sampling distributions approaches the standard normal curve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This is really useful! </a:t>
            </a:r>
          </a:p>
          <a:p>
            <a:endParaRPr lang="en-GB" dirty="0"/>
          </a:p>
          <a:p>
            <a:r>
              <a:rPr lang="en-GB" dirty="0"/>
              <a:t>We can use what we know about normal distributions (e.g., the 68-95 rule) to calculate how far our sample statistic might be from the population parameter. </a:t>
            </a:r>
          </a:p>
          <a:p>
            <a:endParaRPr lang="en-GB" dirty="0"/>
          </a:p>
          <a:p>
            <a:r>
              <a:rPr lang="en-GB" dirty="0"/>
              <a:t>We can also obtain a sense of how confident we should be in our estimate.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59</a:t>
            </a:fld>
            <a:endParaRPr lang="en-GB"/>
          </a:p>
        </p:txBody>
      </p:sp>
    </p:spTree>
    <p:extLst>
      <p:ext uri="{BB962C8B-B14F-4D97-AF65-F5344CB8AC3E}">
        <p14:creationId xmlns:p14="http://schemas.microsoft.com/office/powerpoint/2010/main" val="44227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405077" y="612887"/>
            <a:ext cx="7120641" cy="1022473"/>
          </a:xfrm>
        </p:spPr>
        <p:txBody>
          <a:bodyPr/>
          <a:lstStyle/>
          <a:p>
            <a:r>
              <a:rPr lang="en-GB" dirty="0"/>
              <a:t>Populations do </a:t>
            </a:r>
            <a:r>
              <a:rPr lang="en-GB" b="1" dirty="0"/>
              <a:t>not</a:t>
            </a:r>
            <a:r>
              <a:rPr lang="en-GB" dirty="0"/>
              <a:t> need to be large…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distinguishing characteristic is not size!</a:t>
            </a:r>
          </a:p>
          <a:p>
            <a:pPr lvl="0"/>
            <a:endParaRPr lang="en-GB" dirty="0"/>
          </a:p>
          <a:p>
            <a:pPr lvl="0"/>
            <a:r>
              <a:rPr lang="en-GB" dirty="0"/>
              <a:t>It is that all those who meet the definition for membership are included.</a:t>
            </a:r>
          </a:p>
          <a:p>
            <a:pPr lvl="0"/>
            <a:endParaRPr lang="en-GB" dirty="0"/>
          </a:p>
          <a:p>
            <a:pPr lvl="0"/>
            <a:r>
              <a:rPr lang="en-GB" dirty="0"/>
              <a:t>Example: The population of the UK, students at Lancaster University, postgraduates at FASS, enrolled students in FASS512…</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81803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If we know that the population is normally distributed, we don’t need a lot of observations in our samples. </a:t>
            </a:r>
          </a:p>
          <a:p>
            <a:endParaRPr lang="en-GB" dirty="0"/>
          </a:p>
          <a:p>
            <a:r>
              <a:rPr lang="en-GB" dirty="0"/>
              <a:t>In this case, the sampling distribution will approach normality even when the number of observations in our sample is small. </a:t>
            </a:r>
          </a:p>
          <a:p>
            <a:endParaRPr lang="en-GB" dirty="0"/>
          </a:p>
          <a:p>
            <a:r>
              <a:rPr lang="en-GB" dirty="0"/>
              <a:t>This is helpful as we need fewer observations in our sample in this case.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60</a:t>
            </a:fld>
            <a:endParaRPr lang="en-GB"/>
          </a:p>
        </p:txBody>
      </p:sp>
    </p:spTree>
    <p:extLst>
      <p:ext uri="{BB962C8B-B14F-4D97-AF65-F5344CB8AC3E}">
        <p14:creationId xmlns:p14="http://schemas.microsoft.com/office/powerpoint/2010/main" val="3122585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However, if the population distribution is not normally distributed (or if we simply don’t know the distribution of the population), we need to have more observations. </a:t>
            </a:r>
          </a:p>
          <a:p>
            <a:endParaRPr lang="en-GB" dirty="0"/>
          </a:p>
          <a:p>
            <a:r>
              <a:rPr lang="en-GB" dirty="0"/>
              <a:t>Rule of thumb: For the CLT to apply, it is suggested 30 or more observations in our sample.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61</a:t>
            </a:fld>
            <a:endParaRPr lang="en-GB"/>
          </a:p>
        </p:txBody>
      </p:sp>
    </p:spTree>
    <p:extLst>
      <p:ext uri="{BB962C8B-B14F-4D97-AF65-F5344CB8AC3E}">
        <p14:creationId xmlns:p14="http://schemas.microsoft.com/office/powerpoint/2010/main" val="1456053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Increasing the number of observations in each sample increases the accuracy of our estimate. </a:t>
            </a:r>
          </a:p>
          <a:p>
            <a:pPr marL="0" indent="0">
              <a:buNone/>
            </a:pPr>
            <a:endParaRPr lang="en-GB" dirty="0"/>
          </a:p>
          <a:p>
            <a:pPr marL="0" indent="0">
              <a:buNone/>
            </a:pPr>
            <a:r>
              <a:rPr lang="en-GB" dirty="0"/>
              <a:t>The more information we have, the more accurate our predictions!</a:t>
            </a:r>
          </a:p>
          <a:p>
            <a:endParaRPr lang="en-GB" dirty="0"/>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62</a:t>
            </a:fld>
            <a:endParaRPr lang="en-GB"/>
          </a:p>
        </p:txBody>
      </p:sp>
    </p:spTree>
    <p:extLst>
      <p:ext uri="{BB962C8B-B14F-4D97-AF65-F5344CB8AC3E}">
        <p14:creationId xmlns:p14="http://schemas.microsoft.com/office/powerpoint/2010/main" val="4106675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5:  </a:t>
            </a:r>
            <a:br>
              <a:rPr lang="en-GB" dirty="0"/>
            </a:br>
            <a:r>
              <a:rPr lang="en-GB" dirty="0"/>
              <a:t>The CLT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2846700" cy="3872733"/>
          </a:xfrm>
        </p:spPr>
        <p:txBody>
          <a:bodyPr>
            <a:noAutofit/>
          </a:bodyPr>
          <a:lstStyle/>
          <a:p>
            <a:pPr marL="0" indent="0">
              <a:buNone/>
            </a:pPr>
            <a:r>
              <a:rPr lang="en-US" dirty="0"/>
              <a:t>How does changing the number of observations (n = 5, 10, 100) affect the three sampling distributions?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63</a:t>
            </a:fld>
            <a:endParaRPr lang="en-GB"/>
          </a:p>
        </p:txBody>
      </p:sp>
      <p:pic>
        <p:nvPicPr>
          <p:cNvPr id="7" name="Picture 6">
            <a:extLst>
              <a:ext uri="{FF2B5EF4-FFF2-40B4-BE49-F238E27FC236}">
                <a16:creationId xmlns:a16="http://schemas.microsoft.com/office/drawing/2014/main" id="{5BBB8F68-401D-4347-84BE-C0C49636932C}"/>
              </a:ext>
            </a:extLst>
          </p:cNvPr>
          <p:cNvPicPr>
            <a:picLocks noChangeAspect="1"/>
          </p:cNvPicPr>
          <p:nvPr/>
        </p:nvPicPr>
        <p:blipFill>
          <a:blip r:embed="rId3"/>
          <a:stretch>
            <a:fillRect/>
          </a:stretch>
        </p:blipFill>
        <p:spPr>
          <a:xfrm>
            <a:off x="4999350" y="2234154"/>
            <a:ext cx="5040000" cy="4105093"/>
          </a:xfrm>
          <a:prstGeom prst="rect">
            <a:avLst/>
          </a:prstGeom>
        </p:spPr>
      </p:pic>
    </p:spTree>
    <p:extLst>
      <p:ext uri="{BB962C8B-B14F-4D97-AF65-F5344CB8AC3E}">
        <p14:creationId xmlns:p14="http://schemas.microsoft.com/office/powerpoint/2010/main" val="1353147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64</a:t>
            </a:fld>
            <a:endParaRPr lang="en-GB"/>
          </a:p>
        </p:txBody>
      </p:sp>
    </p:spTree>
    <p:extLst>
      <p:ext uri="{BB962C8B-B14F-4D97-AF65-F5344CB8AC3E}">
        <p14:creationId xmlns:p14="http://schemas.microsoft.com/office/powerpoint/2010/main" val="2509523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No matter the shape of our population’s distribution, the sampling distribution we construct from it will approximate a symmetrical, normal-looking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65</a:t>
            </a:fld>
            <a:endParaRPr lang="en-GB"/>
          </a:p>
        </p:txBody>
      </p:sp>
    </p:spTree>
    <p:extLst>
      <p:ext uri="{BB962C8B-B14F-4D97-AF65-F5344CB8AC3E}">
        <p14:creationId xmlns:p14="http://schemas.microsoft.com/office/powerpoint/2010/main" val="2925749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66</a:t>
            </a:fld>
            <a:endParaRPr lang="en-GB"/>
          </a:p>
        </p:txBody>
      </p:sp>
      <p:pic>
        <p:nvPicPr>
          <p:cNvPr id="5" name="Picture 4">
            <a:extLst>
              <a:ext uri="{FF2B5EF4-FFF2-40B4-BE49-F238E27FC236}">
                <a16:creationId xmlns:a16="http://schemas.microsoft.com/office/drawing/2014/main" id="{644C708F-FBAB-1C4E-BDAF-1B934AC88AF8}"/>
              </a:ext>
            </a:extLst>
          </p:cNvPr>
          <p:cNvPicPr>
            <a:picLocks noChangeAspect="1"/>
          </p:cNvPicPr>
          <p:nvPr/>
        </p:nvPicPr>
        <p:blipFill>
          <a:blip r:embed="rId3"/>
          <a:stretch>
            <a:fillRect/>
          </a:stretch>
        </p:blipFill>
        <p:spPr>
          <a:xfrm>
            <a:off x="2091109" y="1943785"/>
            <a:ext cx="6120000" cy="4660928"/>
          </a:xfrm>
          <a:prstGeom prst="rect">
            <a:avLst/>
          </a:prstGeom>
        </p:spPr>
      </p:pic>
    </p:spTree>
    <p:extLst>
      <p:ext uri="{BB962C8B-B14F-4D97-AF65-F5344CB8AC3E}">
        <p14:creationId xmlns:p14="http://schemas.microsoft.com/office/powerpoint/2010/main" val="3521251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67</a:t>
            </a:fld>
            <a:endParaRPr lang="en-GB"/>
          </a:p>
        </p:txBody>
      </p:sp>
      <p:pic>
        <p:nvPicPr>
          <p:cNvPr id="8" name="Picture 7">
            <a:extLst>
              <a:ext uri="{FF2B5EF4-FFF2-40B4-BE49-F238E27FC236}">
                <a16:creationId xmlns:a16="http://schemas.microsoft.com/office/drawing/2014/main" id="{10194D14-C9D3-9343-A52C-52B49BEECD6D}"/>
              </a:ext>
            </a:extLst>
          </p:cNvPr>
          <p:cNvPicPr>
            <a:picLocks noChangeAspect="1"/>
          </p:cNvPicPr>
          <p:nvPr/>
        </p:nvPicPr>
        <p:blipFill>
          <a:blip r:embed="rId3"/>
          <a:stretch>
            <a:fillRect/>
          </a:stretch>
        </p:blipFill>
        <p:spPr>
          <a:xfrm>
            <a:off x="2152643" y="1992848"/>
            <a:ext cx="6941958" cy="4536000"/>
          </a:xfrm>
          <a:prstGeom prst="rect">
            <a:avLst/>
          </a:prstGeom>
        </p:spPr>
      </p:pic>
    </p:spTree>
    <p:extLst>
      <p:ext uri="{BB962C8B-B14F-4D97-AF65-F5344CB8AC3E}">
        <p14:creationId xmlns:p14="http://schemas.microsoft.com/office/powerpoint/2010/main" val="1449813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68</a:t>
            </a:fld>
            <a:endParaRPr lang="en-GB"/>
          </a:p>
        </p:txBody>
      </p:sp>
      <p:pic>
        <p:nvPicPr>
          <p:cNvPr id="8" name="Picture 7">
            <a:extLst>
              <a:ext uri="{FF2B5EF4-FFF2-40B4-BE49-F238E27FC236}">
                <a16:creationId xmlns:a16="http://schemas.microsoft.com/office/drawing/2014/main" id="{055B5DF2-C1C6-3A46-AAB3-0037405CA32A}"/>
              </a:ext>
            </a:extLst>
          </p:cNvPr>
          <p:cNvPicPr>
            <a:picLocks noChangeAspect="1"/>
          </p:cNvPicPr>
          <p:nvPr/>
        </p:nvPicPr>
        <p:blipFill>
          <a:blip r:embed="rId3"/>
          <a:stretch>
            <a:fillRect/>
          </a:stretch>
        </p:blipFill>
        <p:spPr>
          <a:xfrm>
            <a:off x="2152638" y="1981057"/>
            <a:ext cx="7536188" cy="4536000"/>
          </a:xfrm>
          <a:prstGeom prst="rect">
            <a:avLst/>
          </a:prstGeom>
        </p:spPr>
      </p:pic>
    </p:spTree>
    <p:extLst>
      <p:ext uri="{BB962C8B-B14F-4D97-AF65-F5344CB8AC3E}">
        <p14:creationId xmlns:p14="http://schemas.microsoft.com/office/powerpoint/2010/main" val="1296369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LLN and CLT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LLN: If we increase the number of samples (5, 10, 50 samples, each n = 10), then the mean of the sampling distribution will approach the population parameter (the true population mean).</a:t>
            </a:r>
          </a:p>
          <a:p>
            <a:pPr lvl="0"/>
            <a:endParaRPr lang="en-GB" dirty="0"/>
          </a:p>
          <a:p>
            <a:pPr lvl="0"/>
            <a:r>
              <a:rPr lang="en-GB" dirty="0"/>
              <a:t>CLT: If we increase the number of observations in each sample (n = 10, 50, 100), then the shape of the sampling distribution will converge to a normal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69</a:t>
            </a:fld>
            <a:endParaRPr lang="en-GB"/>
          </a:p>
        </p:txBody>
      </p:sp>
    </p:spTree>
    <p:extLst>
      <p:ext uri="{BB962C8B-B14F-4D97-AF65-F5344CB8AC3E}">
        <p14:creationId xmlns:p14="http://schemas.microsoft.com/office/powerpoint/2010/main" val="401603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subset of the population that we are interested in.</a:t>
            </a:r>
          </a:p>
          <a:p>
            <a:pPr lvl="0"/>
            <a:r>
              <a:rPr lang="en-GB" dirty="0"/>
              <a:t>To determine characteristics of the population, we take random samples of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2498599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and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Usually, we cannot count and observe everything because it would be too time-consuming or expensive.</a:t>
            </a:r>
          </a:p>
          <a:p>
            <a:r>
              <a:rPr lang="en-GB" dirty="0"/>
              <a:t>Instead, we often rely on examining parts of a population (samples) to learn something about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spTree>
    <p:extLst>
      <p:ext uri="{BB962C8B-B14F-4D97-AF65-F5344CB8AC3E}">
        <p14:creationId xmlns:p14="http://schemas.microsoft.com/office/powerpoint/2010/main" val="373083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When referring to </a:t>
            </a:r>
            <a:r>
              <a:rPr lang="en-GB" dirty="0">
                <a:solidFill>
                  <a:srgbClr val="C00000"/>
                </a:solidFill>
              </a:rPr>
              <a:t>populations</a:t>
            </a:r>
            <a:r>
              <a:rPr lang="en-GB" dirty="0"/>
              <a:t>:</a:t>
            </a:r>
          </a:p>
          <a:p>
            <a:pPr lvl="0"/>
            <a:r>
              <a:rPr lang="en-GB" dirty="0"/>
              <a:t>Descriptive measures of a population are called </a:t>
            </a:r>
            <a:r>
              <a:rPr lang="en-GB" i="1" dirty="0"/>
              <a:t>parameters</a:t>
            </a:r>
            <a:r>
              <a:rPr lang="en-GB" dirty="0"/>
              <a:t>.</a:t>
            </a:r>
          </a:p>
          <a:p>
            <a:pPr lvl="0"/>
            <a:r>
              <a:rPr lang="en-GB" dirty="0"/>
              <a:t>When referring to population parameters, we use Greek letters (or uppercase letters).</a:t>
            </a:r>
          </a:p>
          <a:p>
            <a:pPr lvl="0"/>
            <a:r>
              <a:rPr lang="en-GB" dirty="0"/>
              <a:t>Example Greek letters:</a:t>
            </a:r>
          </a:p>
          <a:p>
            <a:pPr lvl="1"/>
            <a:r>
              <a:rPr lang="en-GB" dirty="0"/>
              <a:t>population mean </a:t>
            </a:r>
            <a:r>
              <a:rPr lang="en-GB" dirty="0">
                <a:sym typeface="Symbol" pitchFamily="2" charset="2"/>
              </a:rPr>
              <a:t></a:t>
            </a:r>
            <a:r>
              <a:rPr lang="en-GB" dirty="0"/>
              <a:t>,</a:t>
            </a:r>
          </a:p>
          <a:p>
            <a:pPr lvl="1"/>
            <a:r>
              <a:rPr lang="en-GB" dirty="0"/>
              <a:t>population standard deviation </a:t>
            </a:r>
            <a:r>
              <a:rPr lang="en-GB" dirty="0">
                <a:sym typeface="Symbol" pitchFamily="2" charset="2"/>
              </a:rPr>
              <a:t></a:t>
            </a:r>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1564701556"/>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1513</TotalTime>
  <Words>2936</Words>
  <Application>Microsoft Macintosh PowerPoint</Application>
  <PresentationFormat>Widescreen</PresentationFormat>
  <Paragraphs>412</Paragraphs>
  <Slides>70</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Cambria Math</vt:lpstr>
      <vt:lpstr>Courier New</vt:lpstr>
      <vt:lpstr>Symbol</vt:lpstr>
      <vt:lpstr>Slide 2: Text Only</vt:lpstr>
      <vt:lpstr>PowerPoint Presentation</vt:lpstr>
      <vt:lpstr>1. Introduction to the course</vt:lpstr>
      <vt:lpstr>Our plan for today</vt:lpstr>
      <vt:lpstr>Important concepts</vt:lpstr>
      <vt:lpstr>Populations</vt:lpstr>
      <vt:lpstr>Populations do not need to be large…</vt:lpstr>
      <vt:lpstr>Samples</vt:lpstr>
      <vt:lpstr>Populations and samples</vt:lpstr>
      <vt:lpstr>Conventions</vt:lpstr>
      <vt:lpstr>Conventions</vt:lpstr>
      <vt:lpstr>Descriptive statistics and inferential statistics</vt:lpstr>
      <vt:lpstr>Random samples</vt:lpstr>
      <vt:lpstr>Sample bias</vt:lpstr>
      <vt:lpstr>Why is random sampling so important?</vt:lpstr>
      <vt:lpstr>Distributions</vt:lpstr>
      <vt:lpstr>Distributions</vt:lpstr>
      <vt:lpstr>Uniform distribution</vt:lpstr>
      <vt:lpstr>Exponential distribution</vt:lpstr>
      <vt:lpstr>Bimodal distribution</vt:lpstr>
      <vt:lpstr>Normal distribution</vt:lpstr>
      <vt:lpstr>Normal distribution</vt:lpstr>
      <vt:lpstr>Normal distribution</vt:lpstr>
      <vt:lpstr>Normal distributions with different means</vt:lpstr>
      <vt:lpstr>Normal distributions with different standard deviations</vt:lpstr>
      <vt:lpstr>Empirical rule  (also known as 68-95-99.7 rule)</vt:lpstr>
      <vt:lpstr>Around 68% of values are within 1 SD from the mean.</vt:lpstr>
      <vt:lpstr>Around 95% of values are within 2 SDs from the mean.</vt:lpstr>
      <vt:lpstr>Around 99.7% of values are within 3 SDs from the mean.</vt:lpstr>
      <vt:lpstr>Empirical rule (also known as 68-95-99.7 rule)</vt:lpstr>
      <vt:lpstr>What is a sampling distribution?</vt:lpstr>
      <vt:lpstr>Handout task 1: What is a sampling distribution?</vt:lpstr>
      <vt:lpstr>ESCI: Exploratory Software for Confidence Intervals</vt:lpstr>
      <vt:lpstr>Handout task 1: What is a sampling distribution?</vt:lpstr>
      <vt:lpstr>Handout task 1: What is a sampling distribution?</vt:lpstr>
      <vt:lpstr>Questions?</vt:lpstr>
      <vt:lpstr>Why do normal distributions matter?</vt:lpstr>
      <vt:lpstr>Why do normal distributions matter?</vt:lpstr>
      <vt:lpstr>Why do normal distributions matter?</vt:lpstr>
      <vt:lpstr>Empirical and theoretical distributions</vt:lpstr>
      <vt:lpstr>Handout task 2</vt:lpstr>
      <vt:lpstr>Handout task 2: Playing around with the normal distribution</vt:lpstr>
      <vt:lpstr>Questions?</vt:lpstr>
      <vt:lpstr>Probability theory</vt:lpstr>
      <vt:lpstr>Probability theory</vt:lpstr>
      <vt:lpstr>Probability theory</vt:lpstr>
      <vt:lpstr>The Law of Large Numbers</vt:lpstr>
      <vt:lpstr>The LLN states….</vt:lpstr>
      <vt:lpstr>What happens to the mean scores when you keep rolling a fair die</vt:lpstr>
      <vt:lpstr>Handout task 3:   The LLN in action</vt:lpstr>
      <vt:lpstr>Questions?</vt:lpstr>
      <vt:lpstr>The Central Limit Theorem</vt:lpstr>
      <vt:lpstr>The CLT states…</vt:lpstr>
      <vt:lpstr>Handout task 4: Let’s confirm this!</vt:lpstr>
      <vt:lpstr>Population distribution: Normal</vt:lpstr>
      <vt:lpstr>Population distribution: Uniform (rectangular)</vt:lpstr>
      <vt:lpstr>Population distribution: Positive skew</vt:lpstr>
      <vt:lpstr>Population distribution: Negative skew</vt:lpstr>
      <vt:lpstr>Questions?</vt:lpstr>
      <vt:lpstr>The shape of sampling distributions approaches the standard normal curve</vt:lpstr>
      <vt:lpstr>Sample size matters</vt:lpstr>
      <vt:lpstr>Sample size matters</vt:lpstr>
      <vt:lpstr>Sample size matters</vt:lpstr>
      <vt:lpstr>Handout task 5:   The CLT in action</vt:lpstr>
      <vt:lpstr>Questions?</vt:lpstr>
      <vt:lpstr>Sampling from different distributions</vt:lpstr>
      <vt:lpstr>Sampling from different distributions</vt:lpstr>
      <vt:lpstr>Handout: Sampling from different distributions</vt:lpstr>
      <vt:lpstr>Handout: Sampling from different distributions</vt:lpstr>
      <vt:lpstr>Compare LLN and CLT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44</cp:revision>
  <dcterms:created xsi:type="dcterms:W3CDTF">2021-06-09T09:46:13Z</dcterms:created>
  <dcterms:modified xsi:type="dcterms:W3CDTF">2024-01-29T19:34:54Z</dcterms:modified>
</cp:coreProperties>
</file>